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2" r:id="rId7"/>
    <p:sldId id="264" r:id="rId8"/>
    <p:sldId id="265" r:id="rId9"/>
    <p:sldId id="269" r:id="rId10"/>
    <p:sldId id="270" r:id="rId11"/>
    <p:sldId id="271" r:id="rId12"/>
    <p:sldId id="272" r:id="rId13"/>
    <p:sldId id="273" r:id="rId14"/>
    <p:sldId id="274" r:id="rId15"/>
    <p:sldId id="275" r:id="rId16"/>
    <p:sldId id="276" r:id="rId17"/>
    <p:sldId id="277" r:id="rId18"/>
    <p:sldId id="278" r:id="rId19"/>
    <p:sldId id="280" r:id="rId20"/>
    <p:sldId id="279" r:id="rId21"/>
    <p:sldId id="281" r:id="rId22"/>
    <p:sldId id="282" r:id="rId23"/>
    <p:sldId id="283" r:id="rId24"/>
    <p:sldId id="284" r:id="rId25"/>
    <p:sldId id="285" r:id="rId26"/>
    <p:sldId id="286" r:id="rId27"/>
    <p:sldId id="287" r:id="rId28"/>
    <p:sldId id="288" r:id="rId29"/>
    <p:sldId id="289" r:id="rId3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22" autoAdjust="0"/>
    <p:restoredTop sz="94660"/>
  </p:normalViewPr>
  <p:slideViewPr>
    <p:cSldViewPr snapToGrid="0">
      <p:cViewPr varScale="1">
        <p:scale>
          <a:sx n="67" d="100"/>
          <a:sy n="67" d="100"/>
        </p:scale>
        <p:origin x="906"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5923F103-BC34-4FE4-A40E-EDDEECFDA5D0}" type="datetimeFigureOut">
              <a:rPr lang="en-US" dirty="0"/>
              <a:pPr/>
              <a:t>5/6/2015</a:t>
            </a:fld>
            <a:endParaRPr lang="en-US" dirty="0"/>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r>
              <a:rPr lang="en-US" dirty="0"/>
              <a:t>
              </a:t>
            </a:r>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23A1CC3-2375-41D4-9E03-427CAF2A4C1A}" type="datetimeFigureOut">
              <a:rPr lang="en-US" dirty="0"/>
              <a:t>5/6/2015</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FF16868-8199-4C2C-A5B1-63AEE139F88E}" type="datetimeFigureOut">
              <a:rPr lang="en-US" dirty="0"/>
              <a:t>5/6/2015</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en-US" smtClean="0"/>
              <a:t>Click to edit Master title style</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AD9FF7F-6988-44CC-821B-644E70CD2F73}" type="datetimeFigureOut">
              <a:rPr lang="en-US" dirty="0"/>
              <a:t>5/6/2015</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C12C299-16B2-4475-990D-751901EACC14}" type="datetimeFigureOut">
              <a:rPr lang="en-US" dirty="0"/>
              <a:t>5/6/2015</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9FE86839-B9D8-4651-8783-F325ECE74E65}" type="datetimeFigureOut">
              <a:rPr lang="en-US" dirty="0"/>
              <a:t>5/6/2015</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FD484F64-32F6-45C5-931F-ADC1662401D0}" type="datetimeFigureOut">
              <a:rPr lang="en-US" dirty="0"/>
              <a:t>5/6/2015</a:t>
            </a:fld>
            <a:endParaRPr lang="en-US" dirty="0"/>
          </a:p>
        </p:txBody>
      </p:sp>
      <p:sp>
        <p:nvSpPr>
          <p:cNvPr id="8" name="Footer Placeholder 7"/>
          <p:cNvSpPr>
            <a:spLocks noGrp="1"/>
          </p:cNvSpPr>
          <p:nvPr>
            <p:ph type="ftr" sz="quarter" idx="11"/>
          </p:nvPr>
        </p:nvSpPr>
        <p:spPr>
          <a:xfrm>
            <a:off x="561111" y="6391838"/>
            <a:ext cx="3644282" cy="304801"/>
          </a:xfrm>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53086D93-FCAC-47E0-A2EE-787E62CA814C}" type="datetimeFigureOut">
              <a:rPr lang="en-US" dirty="0"/>
              <a:t>5/6/2015</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CDA879A6-0FD0-4734-A311-86BFCA472E6E}" type="datetimeFigureOut">
              <a:rPr lang="en-US" dirty="0"/>
              <a:t>5/6/2015</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9C9CA7B-DFD4-44B5-8C60-D14B8CD1FB59}" type="datetimeFigureOut">
              <a:rPr lang="en-US" dirty="0"/>
              <a:t>5/6/2015</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34E6425-0181-43F2-84FC-787E803FD2F8}" type="datetimeFigureOut">
              <a:rPr lang="en-US" dirty="0"/>
              <a:t>5/6/2015</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BDB8791-F1B0-41E7-B7FD-A781E65C4266}" type="datetimeFigureOut">
              <a:rPr lang="en-US" dirty="0"/>
              <a:t>5/6/2015</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FDD63B2-E120-4ED8-B27B-C685F510A5FE}" type="datetimeFigureOut">
              <a:rPr lang="en-US" dirty="0"/>
              <a:t>5/6/2015</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7AA18ACC-A947-437B-A130-35BD54FDF1E9}" type="datetimeFigureOut">
              <a:rPr lang="en-US" dirty="0"/>
              <a:t>5/6/2015</a:t>
            </a:fld>
            <a:endParaRPr lang="en-US" dirty="0"/>
          </a:p>
        </p:txBody>
      </p:sp>
      <p:sp>
        <p:nvSpPr>
          <p:cNvPr id="4" name="Footer Placeholder 3"/>
          <p:cNvSpPr>
            <a:spLocks noGrp="1"/>
          </p:cNvSpPr>
          <p:nvPr>
            <p:ph type="ftr" sz="quarter" idx="11"/>
          </p:nvPr>
        </p:nvSpPr>
        <p:spPr/>
        <p:txBody>
          <a:bodyPr/>
          <a:lstStyle/>
          <a:p>
            <a:r>
              <a:rPr lang="en-US" dirty="0"/>
              <a:t>
              </a:t>
            </a:r>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8D7E02-BCB8-4D50-A234-369438C08659}" type="datetimeFigureOut">
              <a:rPr lang="en-US" dirty="0"/>
              <a:t>5/6/2015</a:t>
            </a:fld>
            <a:endParaRPr lang="en-US" dirty="0"/>
          </a:p>
        </p:txBody>
      </p:sp>
      <p:sp>
        <p:nvSpPr>
          <p:cNvPr id="3" name="Footer Placeholder 2"/>
          <p:cNvSpPr>
            <a:spLocks noGrp="1"/>
          </p:cNvSpPr>
          <p:nvPr>
            <p:ph type="ftr" sz="quarter" idx="11"/>
          </p:nvPr>
        </p:nvSpPr>
        <p:spPr/>
        <p:txBody>
          <a:bodyPr/>
          <a:lstStyle/>
          <a:p>
            <a:r>
              <a:rPr lang="en-US" dirty="0"/>
              <a:t>
              </a:t>
            </a:r>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6E86A4C-8E40-4F87-A4F0-01A0687C5742}" type="datetimeFigureOut">
              <a:rPr lang="en-US" dirty="0"/>
              <a:t>5/6/2015</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en-US" smtClean="0"/>
              <a:t>Click icon to add picture</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5E72C73-2D91-4E12-BA25-F0AA0C03599B}" type="datetimeFigureOut">
              <a:rPr lang="en-US" dirty="0"/>
              <a:t>5/6/2015</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2BE451C3-0FF4-47C4-B829-773ADF60F88C}" type="datetimeFigureOut">
              <a:rPr lang="en-US" dirty="0"/>
              <a:t>5/6/2015</a:t>
            </a:fld>
            <a:endParaRPr lang="en-US" dirty="0"/>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r>
              <a:rPr lang="en-US" dirty="0"/>
              <a:t>
              </a:t>
            </a:r>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73"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72"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id-ID" b="1" dirty="0" smtClean="0"/>
              <a:t>MODUL LANJUTAN 1 :</a:t>
            </a:r>
            <a:br>
              <a:rPr lang="id-ID" b="1" dirty="0" smtClean="0"/>
            </a:br>
            <a:r>
              <a:rPr lang="id-ID" b="1" dirty="0" smtClean="0"/>
              <a:t/>
            </a:r>
            <a:br>
              <a:rPr lang="id-ID" b="1" dirty="0" smtClean="0"/>
            </a:br>
            <a:r>
              <a:rPr lang="id-ID" b="1" dirty="0" smtClean="0"/>
              <a:t>PROSEDUR ANALITIS</a:t>
            </a:r>
            <a:endParaRPr lang="id-ID" b="1" dirty="0"/>
          </a:p>
        </p:txBody>
      </p:sp>
      <p:sp>
        <p:nvSpPr>
          <p:cNvPr id="3" name="Subtitle 2"/>
          <p:cNvSpPr>
            <a:spLocks noGrp="1"/>
          </p:cNvSpPr>
          <p:nvPr>
            <p:ph type="subTitle" idx="1"/>
          </p:nvPr>
        </p:nvSpPr>
        <p:spPr/>
        <p:txBody>
          <a:bodyPr/>
          <a:lstStyle/>
          <a:p>
            <a:endParaRPr lang="id-ID"/>
          </a:p>
        </p:txBody>
      </p:sp>
    </p:spTree>
    <p:extLst>
      <p:ext uri="{BB962C8B-B14F-4D97-AF65-F5344CB8AC3E}">
        <p14:creationId xmlns:p14="http://schemas.microsoft.com/office/powerpoint/2010/main" val="283253124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682580"/>
            <a:ext cx="9856482" cy="5280338"/>
          </a:xfrm>
        </p:spPr>
        <p:txBody>
          <a:bodyPr/>
          <a:lstStyle/>
          <a:p>
            <a:r>
              <a:rPr lang="id-ID" sz="3200" b="1" dirty="0" smtClean="0"/>
              <a:t/>
            </a:r>
            <a:br>
              <a:rPr lang="id-ID" sz="3200" b="1" dirty="0" smtClean="0"/>
            </a:br>
            <a:r>
              <a:rPr lang="id-ID" sz="3200" b="1" dirty="0"/>
              <a:t/>
            </a:r>
            <a:br>
              <a:rPr lang="id-ID" sz="3200" b="1" dirty="0"/>
            </a:br>
            <a:r>
              <a:rPr lang="id-ID" sz="3200" b="1" dirty="0" smtClean="0"/>
              <a:t/>
            </a:r>
            <a:br>
              <a:rPr lang="id-ID" sz="3200" b="1" dirty="0" smtClean="0"/>
            </a:br>
            <a:r>
              <a:rPr lang="id-ID" sz="3200" b="1" dirty="0"/>
              <a:t/>
            </a:r>
            <a:br>
              <a:rPr lang="id-ID" sz="3200" b="1" dirty="0"/>
            </a:br>
            <a:r>
              <a:rPr lang="id-ID" sz="3200" b="1" dirty="0" smtClean="0"/>
              <a:t/>
            </a:r>
            <a:br>
              <a:rPr lang="id-ID" sz="3200" b="1" dirty="0" smtClean="0"/>
            </a:br>
            <a:r>
              <a:rPr lang="id-ID" sz="3200" b="1" dirty="0" smtClean="0"/>
              <a:t/>
            </a:r>
            <a:br>
              <a:rPr lang="id-ID" sz="3200" b="1" dirty="0" smtClean="0"/>
            </a:br>
            <a:r>
              <a:rPr lang="id-ID" sz="3200" b="1" dirty="0"/>
              <a:t/>
            </a:r>
            <a:br>
              <a:rPr lang="id-ID" sz="3200" b="1" dirty="0"/>
            </a:br>
            <a:r>
              <a:rPr lang="id-ID" sz="3200" b="1" dirty="0" smtClean="0"/>
              <a:t/>
            </a:r>
            <a:br>
              <a:rPr lang="id-ID" sz="3200" b="1" dirty="0" smtClean="0"/>
            </a:br>
            <a:r>
              <a:rPr lang="id-ID" sz="3200" b="1" dirty="0"/>
              <a:t/>
            </a:r>
            <a:br>
              <a:rPr lang="id-ID" sz="3200" b="1" dirty="0"/>
            </a:br>
            <a:r>
              <a:rPr lang="id-ID" sz="3200" b="1" dirty="0" smtClean="0"/>
              <a:t/>
            </a:r>
            <a:br>
              <a:rPr lang="id-ID" sz="3200" b="1" dirty="0" smtClean="0"/>
            </a:br>
            <a:r>
              <a:rPr lang="id-ID" sz="3200" b="1" dirty="0"/>
              <a:t/>
            </a:r>
            <a:br>
              <a:rPr lang="id-ID" sz="3200" b="1" dirty="0"/>
            </a:br>
            <a:r>
              <a:rPr lang="id-ID" sz="3200" b="1" dirty="0" smtClean="0"/>
              <a:t/>
            </a:r>
            <a:br>
              <a:rPr lang="id-ID" sz="3200" b="1" dirty="0" smtClean="0"/>
            </a:br>
            <a:r>
              <a:rPr lang="id-ID" sz="3200" b="1" dirty="0" smtClean="0"/>
              <a:t/>
            </a:r>
            <a:br>
              <a:rPr lang="id-ID" sz="3200" b="1" dirty="0" smtClean="0"/>
            </a:br>
            <a:r>
              <a:rPr lang="id-ID" sz="3200" b="1" dirty="0"/>
              <a:t/>
            </a:r>
            <a:br>
              <a:rPr lang="id-ID" sz="3200" b="1" dirty="0"/>
            </a:br>
            <a:r>
              <a:rPr lang="id-ID" sz="3200" b="1" dirty="0" smtClean="0"/>
              <a:t/>
            </a:r>
            <a:br>
              <a:rPr lang="id-ID" sz="3200" b="1" dirty="0" smtClean="0"/>
            </a:br>
            <a:r>
              <a:rPr lang="id-ID" sz="3200" b="1" dirty="0"/>
              <a:t/>
            </a:r>
            <a:br>
              <a:rPr lang="id-ID" sz="3200" b="1" dirty="0"/>
            </a:br>
            <a:r>
              <a:rPr lang="id-ID" sz="3200" b="1" dirty="0" smtClean="0"/>
              <a:t/>
            </a:r>
            <a:br>
              <a:rPr lang="id-ID" sz="3200" b="1" dirty="0" smtClean="0"/>
            </a:br>
            <a:r>
              <a:rPr lang="id-ID" sz="3200" b="1" dirty="0"/>
              <a:t/>
            </a:r>
            <a:br>
              <a:rPr lang="id-ID" sz="3200" b="1" dirty="0"/>
            </a:br>
            <a:r>
              <a:rPr lang="id-ID" sz="3200" b="1" dirty="0" smtClean="0"/>
              <a:t/>
            </a:r>
            <a:br>
              <a:rPr lang="id-ID" sz="3200" b="1" dirty="0" smtClean="0"/>
            </a:br>
            <a:r>
              <a:rPr lang="id-ID" sz="3200" b="1" dirty="0"/>
              <a:t/>
            </a:r>
            <a:br>
              <a:rPr lang="id-ID" sz="3200" b="1" dirty="0"/>
            </a:br>
            <a:r>
              <a:rPr lang="id-ID" sz="3200" b="1" dirty="0" smtClean="0"/>
              <a:t/>
            </a:r>
            <a:br>
              <a:rPr lang="id-ID" sz="3200" b="1" dirty="0" smtClean="0"/>
            </a:br>
            <a:r>
              <a:rPr lang="id-ID" sz="3200" b="1" dirty="0"/>
              <a:t/>
            </a:r>
            <a:br>
              <a:rPr lang="id-ID" sz="3200" b="1" dirty="0"/>
            </a:br>
            <a:r>
              <a:rPr lang="id-ID" sz="3200" b="1" dirty="0" smtClean="0"/>
              <a:t/>
            </a:r>
            <a:br>
              <a:rPr lang="id-ID" sz="3200" b="1" dirty="0" smtClean="0"/>
            </a:br>
            <a:r>
              <a:rPr lang="id-ID" sz="3200" b="1" dirty="0" smtClean="0"/>
              <a:t/>
            </a:r>
            <a:br>
              <a:rPr lang="id-ID" sz="3200" b="1" dirty="0" smtClean="0"/>
            </a:br>
            <a:r>
              <a:rPr lang="id-ID" sz="2800" b="1" dirty="0"/>
              <a:t/>
            </a:r>
            <a:br>
              <a:rPr lang="id-ID" sz="2800" b="1" dirty="0"/>
            </a:br>
            <a:r>
              <a:rPr lang="id-ID" sz="2800" b="1" dirty="0" smtClean="0"/>
              <a:t>KARENA INI MEMBENTUK SUATU EKPEKTASI EKSPLISIT, ANALISIS KEWAJARAN UMUMNYA MEMBENTUK EKSPEKTASI YANG LEBIH TEPAT/RINCI DRPD ANALISIS TRENG ATAU RASIO</a:t>
            </a:r>
            <a:br>
              <a:rPr lang="id-ID" sz="2800" b="1" dirty="0" smtClean="0"/>
            </a:br>
            <a:r>
              <a:rPr lang="id-ID" sz="2800" b="1" dirty="0"/>
              <a:t/>
            </a:r>
            <a:br>
              <a:rPr lang="id-ID" sz="2800" b="1" dirty="0"/>
            </a:br>
            <a:r>
              <a:rPr lang="id-ID" sz="2800" b="1" dirty="0" smtClean="0"/>
              <a:t/>
            </a:r>
            <a:br>
              <a:rPr lang="id-ID" sz="2800" b="1" dirty="0" smtClean="0"/>
            </a:br>
            <a:r>
              <a:rPr lang="id-ID" sz="2800" b="1" dirty="0"/>
              <a:t/>
            </a:r>
            <a:br>
              <a:rPr lang="id-ID" sz="2800" b="1" dirty="0"/>
            </a:br>
            <a:r>
              <a:rPr lang="id-ID" sz="2800" b="1" dirty="0" smtClean="0"/>
              <a:t/>
            </a:r>
            <a:br>
              <a:rPr lang="id-ID" sz="2800" b="1" dirty="0" smtClean="0"/>
            </a:br>
            <a:endParaRPr lang="id-ID" sz="2800" b="1" dirty="0"/>
          </a:p>
        </p:txBody>
      </p:sp>
      <p:sp>
        <p:nvSpPr>
          <p:cNvPr id="3" name="Subtitle 2"/>
          <p:cNvSpPr>
            <a:spLocks noGrp="1"/>
          </p:cNvSpPr>
          <p:nvPr>
            <p:ph type="subTitle" idx="1"/>
          </p:nvPr>
        </p:nvSpPr>
        <p:spPr>
          <a:xfrm flipV="1">
            <a:off x="1154955" y="5625919"/>
            <a:ext cx="8825658" cy="45719"/>
          </a:xfrm>
        </p:spPr>
        <p:txBody>
          <a:bodyPr>
            <a:normAutofit fontScale="25000" lnSpcReduction="20000"/>
          </a:bodyPr>
          <a:lstStyle/>
          <a:p>
            <a:endParaRPr lang="id-ID" dirty="0"/>
          </a:p>
        </p:txBody>
      </p:sp>
    </p:spTree>
    <p:extLst>
      <p:ext uri="{BB962C8B-B14F-4D97-AF65-F5344CB8AC3E}">
        <p14:creationId xmlns:p14="http://schemas.microsoft.com/office/powerpoint/2010/main" val="1802242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682580"/>
            <a:ext cx="9856482" cy="5280338"/>
          </a:xfrm>
        </p:spPr>
        <p:txBody>
          <a:bodyPr/>
          <a:lstStyle/>
          <a:p>
            <a:r>
              <a:rPr lang="id-ID" sz="3200" b="1" dirty="0" smtClean="0"/>
              <a:t/>
            </a:r>
            <a:br>
              <a:rPr lang="id-ID" sz="3200" b="1" dirty="0" smtClean="0"/>
            </a:br>
            <a:r>
              <a:rPr lang="id-ID" sz="3200" b="1" dirty="0"/>
              <a:t/>
            </a:r>
            <a:br>
              <a:rPr lang="id-ID" sz="3200" b="1" dirty="0"/>
            </a:br>
            <a:r>
              <a:rPr lang="id-ID" sz="3200" b="1" dirty="0" smtClean="0"/>
              <a:t/>
            </a:r>
            <a:br>
              <a:rPr lang="id-ID" sz="3200" b="1" dirty="0" smtClean="0"/>
            </a:br>
            <a:r>
              <a:rPr lang="id-ID" sz="3200" b="1" dirty="0"/>
              <a:t/>
            </a:r>
            <a:br>
              <a:rPr lang="id-ID" sz="3200" b="1" dirty="0"/>
            </a:br>
            <a:r>
              <a:rPr lang="id-ID" sz="3200" b="1" dirty="0" smtClean="0"/>
              <a:t/>
            </a:r>
            <a:br>
              <a:rPr lang="id-ID" sz="3200" b="1" dirty="0" smtClean="0"/>
            </a:br>
            <a:r>
              <a:rPr lang="id-ID" sz="3200" b="1" dirty="0" smtClean="0"/>
              <a:t/>
            </a:r>
            <a:br>
              <a:rPr lang="id-ID" sz="3200" b="1" dirty="0" smtClean="0"/>
            </a:br>
            <a:r>
              <a:rPr lang="id-ID" sz="3200" b="1" dirty="0"/>
              <a:t/>
            </a:r>
            <a:br>
              <a:rPr lang="id-ID" sz="3200" b="1" dirty="0"/>
            </a:br>
            <a:r>
              <a:rPr lang="id-ID" sz="3200" b="1" dirty="0" smtClean="0"/>
              <a:t/>
            </a:r>
            <a:br>
              <a:rPr lang="id-ID" sz="3200" b="1" dirty="0" smtClean="0"/>
            </a:br>
            <a:r>
              <a:rPr lang="id-ID" sz="3200" b="1" dirty="0"/>
              <a:t/>
            </a:r>
            <a:br>
              <a:rPr lang="id-ID" sz="3200" b="1" dirty="0"/>
            </a:br>
            <a:r>
              <a:rPr lang="id-ID" sz="3200" b="1" dirty="0" smtClean="0"/>
              <a:t/>
            </a:r>
            <a:br>
              <a:rPr lang="id-ID" sz="3200" b="1" dirty="0" smtClean="0"/>
            </a:br>
            <a:r>
              <a:rPr lang="id-ID" sz="3200" b="1" dirty="0"/>
              <a:t/>
            </a:r>
            <a:br>
              <a:rPr lang="id-ID" sz="3200" b="1" dirty="0"/>
            </a:br>
            <a:r>
              <a:rPr lang="id-ID" sz="3200" b="1" dirty="0" smtClean="0"/>
              <a:t/>
            </a:r>
            <a:br>
              <a:rPr lang="id-ID" sz="3200" b="1" dirty="0" smtClean="0"/>
            </a:br>
            <a:r>
              <a:rPr lang="id-ID" sz="3200" b="1" dirty="0" smtClean="0"/>
              <a:t/>
            </a:r>
            <a:br>
              <a:rPr lang="id-ID" sz="3200" b="1" dirty="0" smtClean="0"/>
            </a:br>
            <a:r>
              <a:rPr lang="id-ID" sz="3200" b="1" dirty="0"/>
              <a:t/>
            </a:r>
            <a:br>
              <a:rPr lang="id-ID" sz="3200" b="1" dirty="0"/>
            </a:br>
            <a:r>
              <a:rPr lang="id-ID" sz="3200" b="1" dirty="0" smtClean="0"/>
              <a:t/>
            </a:r>
            <a:br>
              <a:rPr lang="id-ID" sz="3200" b="1" dirty="0" smtClean="0"/>
            </a:br>
            <a:r>
              <a:rPr lang="id-ID" sz="3200" b="1" dirty="0"/>
              <a:t/>
            </a:r>
            <a:br>
              <a:rPr lang="id-ID" sz="3200" b="1" dirty="0"/>
            </a:br>
            <a:r>
              <a:rPr lang="id-ID" sz="3200" b="1" dirty="0" smtClean="0"/>
              <a:t/>
            </a:r>
            <a:br>
              <a:rPr lang="id-ID" sz="3200" b="1" dirty="0" smtClean="0"/>
            </a:br>
            <a:r>
              <a:rPr lang="id-ID" sz="3200" b="1" dirty="0"/>
              <a:t/>
            </a:r>
            <a:br>
              <a:rPr lang="id-ID" sz="3200" b="1" dirty="0"/>
            </a:br>
            <a:r>
              <a:rPr lang="id-ID" sz="3200" b="1" dirty="0" smtClean="0"/>
              <a:t/>
            </a:r>
            <a:br>
              <a:rPr lang="id-ID" sz="3200" b="1" dirty="0" smtClean="0"/>
            </a:br>
            <a:r>
              <a:rPr lang="id-ID" sz="3200" b="1" dirty="0"/>
              <a:t/>
            </a:r>
            <a:br>
              <a:rPr lang="id-ID" sz="3200" b="1" dirty="0"/>
            </a:br>
            <a:r>
              <a:rPr lang="id-ID" sz="3200" b="1" dirty="0" smtClean="0"/>
              <a:t/>
            </a:r>
            <a:br>
              <a:rPr lang="id-ID" sz="3200" b="1" dirty="0" smtClean="0"/>
            </a:br>
            <a:r>
              <a:rPr lang="id-ID" sz="3200" b="1" dirty="0"/>
              <a:t/>
            </a:r>
            <a:br>
              <a:rPr lang="id-ID" sz="3200" b="1" dirty="0"/>
            </a:br>
            <a:r>
              <a:rPr lang="id-ID" sz="3200" b="1" dirty="0" smtClean="0"/>
              <a:t/>
            </a:r>
            <a:br>
              <a:rPr lang="id-ID" sz="3200" b="1" dirty="0" smtClean="0"/>
            </a:br>
            <a:r>
              <a:rPr lang="id-ID" sz="3200" b="1" dirty="0" smtClean="0"/>
              <a:t/>
            </a:r>
            <a:br>
              <a:rPr lang="id-ID" sz="3200" b="1" dirty="0" smtClean="0"/>
            </a:br>
            <a:r>
              <a:rPr lang="id-ID" sz="4000" b="1" dirty="0"/>
              <a:t/>
            </a:r>
            <a:br>
              <a:rPr lang="id-ID" sz="4000" b="1" dirty="0"/>
            </a:br>
            <a:r>
              <a:rPr lang="id-ID" sz="4000" b="1" dirty="0" smtClean="0"/>
              <a:t>PROSEDUR ANALITIS SUBSTANTIF :</a:t>
            </a:r>
            <a:br>
              <a:rPr lang="id-ID" sz="4000" b="1" dirty="0" smtClean="0"/>
            </a:br>
            <a:r>
              <a:rPr lang="id-ID" sz="2800" b="1" dirty="0"/>
              <a:t/>
            </a:r>
            <a:br>
              <a:rPr lang="id-ID" sz="2800" b="1" dirty="0"/>
            </a:br>
            <a:r>
              <a:rPr lang="id-ID" sz="2800" b="1" dirty="0" smtClean="0"/>
              <a:t>1. MENGEMBAN</a:t>
            </a:r>
            <a:r>
              <a:rPr lang="id-ID" sz="2800" b="1" dirty="0" smtClean="0">
                <a:solidFill>
                  <a:schemeClr val="bg1"/>
                </a:solidFill>
              </a:rPr>
              <a:t>GKAN SUATU EKSPEKTASI</a:t>
            </a:r>
            <a:br>
              <a:rPr lang="id-ID" sz="2800" b="1" dirty="0" smtClean="0">
                <a:solidFill>
                  <a:schemeClr val="bg1"/>
                </a:solidFill>
              </a:rPr>
            </a:br>
            <a:r>
              <a:rPr lang="id-ID" sz="2800" b="1" dirty="0" smtClean="0">
                <a:solidFill>
                  <a:schemeClr val="bg1"/>
                </a:solidFill>
              </a:rPr>
              <a:t>2. MENENTUKAN SELISIH YG DPT DITOLERANSI</a:t>
            </a:r>
            <a:br>
              <a:rPr lang="id-ID" sz="2800" b="1" dirty="0" smtClean="0">
                <a:solidFill>
                  <a:schemeClr val="bg1"/>
                </a:solidFill>
              </a:rPr>
            </a:br>
            <a:r>
              <a:rPr lang="id-ID" sz="2800" b="1" dirty="0" smtClean="0">
                <a:solidFill>
                  <a:schemeClr val="bg1"/>
                </a:solidFill>
              </a:rPr>
              <a:t>3. BANDINGKAN EKSPEKTASI DAN JUMLAH YG DICATAT</a:t>
            </a:r>
            <a:br>
              <a:rPr lang="id-ID" sz="2800" b="1" dirty="0" smtClean="0">
                <a:solidFill>
                  <a:schemeClr val="bg1"/>
                </a:solidFill>
              </a:rPr>
            </a:br>
            <a:r>
              <a:rPr lang="id-ID" sz="2800" b="1" dirty="0" smtClean="0">
                <a:solidFill>
                  <a:schemeClr val="bg1"/>
                </a:solidFill>
              </a:rPr>
              <a:t>4. APAKAH SELISIH LEBH BESAR DRPD YG DPT </a:t>
            </a:r>
            <a:br>
              <a:rPr lang="id-ID" sz="2800" b="1" dirty="0" smtClean="0">
                <a:solidFill>
                  <a:schemeClr val="bg1"/>
                </a:solidFill>
              </a:rPr>
            </a:br>
            <a:r>
              <a:rPr lang="id-ID" sz="2800" b="1" dirty="0">
                <a:solidFill>
                  <a:schemeClr val="bg1"/>
                </a:solidFill>
              </a:rPr>
              <a:t> </a:t>
            </a:r>
            <a:r>
              <a:rPr lang="id-ID" sz="2800" b="1" dirty="0" smtClean="0">
                <a:solidFill>
                  <a:schemeClr val="bg1"/>
                </a:solidFill>
              </a:rPr>
              <a:t>   DITOLERANSI</a:t>
            </a:r>
            <a:br>
              <a:rPr lang="id-ID" sz="2800" b="1" dirty="0" smtClean="0">
                <a:solidFill>
                  <a:schemeClr val="bg1"/>
                </a:solidFill>
              </a:rPr>
            </a:br>
            <a:r>
              <a:rPr lang="id-ID" sz="2800" b="1" dirty="0" smtClean="0">
                <a:solidFill>
                  <a:schemeClr val="bg1"/>
                </a:solidFill>
              </a:rPr>
              <a:t>5. JK YA :</a:t>
            </a:r>
            <a:br>
              <a:rPr lang="id-ID" sz="2800" b="1" dirty="0" smtClean="0">
                <a:solidFill>
                  <a:schemeClr val="bg1"/>
                </a:solidFill>
              </a:rPr>
            </a:br>
            <a:r>
              <a:rPr lang="id-ID" sz="2800" b="1" dirty="0" smtClean="0">
                <a:solidFill>
                  <a:schemeClr val="bg1"/>
                </a:solidFill>
              </a:rPr>
              <a:t>A. SELIDIKI SELISIHNYA (TANYAKAN PD MANAJEMEN &amp; </a:t>
            </a:r>
            <a:br>
              <a:rPr lang="id-ID" sz="2800" b="1" dirty="0" smtClean="0">
                <a:solidFill>
                  <a:schemeClr val="bg1"/>
                </a:solidFill>
              </a:rPr>
            </a:br>
            <a:r>
              <a:rPr lang="id-ID" sz="2800" b="1" dirty="0">
                <a:solidFill>
                  <a:schemeClr val="bg1"/>
                </a:solidFill>
              </a:rPr>
              <a:t> </a:t>
            </a:r>
            <a:r>
              <a:rPr lang="id-ID" sz="2800" b="1" dirty="0" smtClean="0">
                <a:solidFill>
                  <a:schemeClr val="bg1"/>
                </a:solidFill>
              </a:rPr>
              <a:t>   PEROLEH BUKTINYA)</a:t>
            </a:r>
            <a:r>
              <a:rPr lang="id-ID" sz="2800" b="1" dirty="0" smtClean="0"/>
              <a:t/>
            </a:r>
            <a:br>
              <a:rPr lang="id-ID" sz="2800" b="1" dirty="0" smtClean="0"/>
            </a:br>
            <a:endParaRPr lang="id-ID" sz="2800" b="1" dirty="0"/>
          </a:p>
        </p:txBody>
      </p:sp>
      <p:sp>
        <p:nvSpPr>
          <p:cNvPr id="3" name="Subtitle 2"/>
          <p:cNvSpPr>
            <a:spLocks noGrp="1"/>
          </p:cNvSpPr>
          <p:nvPr>
            <p:ph type="subTitle" idx="1"/>
          </p:nvPr>
        </p:nvSpPr>
        <p:spPr>
          <a:xfrm flipV="1">
            <a:off x="1154955" y="5625919"/>
            <a:ext cx="8825658" cy="45719"/>
          </a:xfrm>
        </p:spPr>
        <p:txBody>
          <a:bodyPr>
            <a:normAutofit fontScale="25000" lnSpcReduction="20000"/>
          </a:bodyPr>
          <a:lstStyle/>
          <a:p>
            <a:endParaRPr lang="id-ID" dirty="0"/>
          </a:p>
        </p:txBody>
      </p:sp>
    </p:spTree>
    <p:extLst>
      <p:ext uri="{BB962C8B-B14F-4D97-AF65-F5344CB8AC3E}">
        <p14:creationId xmlns:p14="http://schemas.microsoft.com/office/powerpoint/2010/main" val="28701868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682580"/>
            <a:ext cx="9856482" cy="5280338"/>
          </a:xfrm>
        </p:spPr>
        <p:txBody>
          <a:bodyPr/>
          <a:lstStyle/>
          <a:p>
            <a:r>
              <a:rPr lang="id-ID" sz="3200" b="1" dirty="0" smtClean="0"/>
              <a:t/>
            </a:r>
            <a:br>
              <a:rPr lang="id-ID" sz="3200" b="1" dirty="0" smtClean="0"/>
            </a:br>
            <a:r>
              <a:rPr lang="id-ID" sz="3200" b="1" dirty="0"/>
              <a:t/>
            </a:r>
            <a:br>
              <a:rPr lang="id-ID" sz="3200" b="1" dirty="0"/>
            </a:br>
            <a:r>
              <a:rPr lang="id-ID" sz="3200" b="1" dirty="0" smtClean="0"/>
              <a:t/>
            </a:r>
            <a:br>
              <a:rPr lang="id-ID" sz="3200" b="1" dirty="0" smtClean="0"/>
            </a:br>
            <a:r>
              <a:rPr lang="id-ID" sz="3200" b="1" dirty="0"/>
              <a:t/>
            </a:r>
            <a:br>
              <a:rPr lang="id-ID" sz="3200" b="1" dirty="0"/>
            </a:br>
            <a:r>
              <a:rPr lang="id-ID" sz="3200" b="1" dirty="0" smtClean="0"/>
              <a:t/>
            </a:r>
            <a:br>
              <a:rPr lang="id-ID" sz="3200" b="1" dirty="0" smtClean="0"/>
            </a:br>
            <a:r>
              <a:rPr lang="id-ID" sz="3200" b="1" dirty="0" smtClean="0"/>
              <a:t/>
            </a:r>
            <a:br>
              <a:rPr lang="id-ID" sz="3200" b="1" dirty="0" smtClean="0"/>
            </a:br>
            <a:r>
              <a:rPr lang="id-ID" sz="3200" b="1" dirty="0"/>
              <a:t/>
            </a:r>
            <a:br>
              <a:rPr lang="id-ID" sz="3200" b="1" dirty="0"/>
            </a:br>
            <a:r>
              <a:rPr lang="id-ID" sz="3200" b="1" dirty="0" smtClean="0"/>
              <a:t/>
            </a:r>
            <a:br>
              <a:rPr lang="id-ID" sz="3200" b="1" dirty="0" smtClean="0"/>
            </a:br>
            <a:r>
              <a:rPr lang="id-ID" sz="3200" b="1" dirty="0"/>
              <a:t/>
            </a:r>
            <a:br>
              <a:rPr lang="id-ID" sz="3200" b="1" dirty="0"/>
            </a:br>
            <a:r>
              <a:rPr lang="id-ID" sz="3200" b="1" dirty="0" smtClean="0"/>
              <a:t/>
            </a:r>
            <a:br>
              <a:rPr lang="id-ID" sz="3200" b="1" dirty="0" smtClean="0"/>
            </a:br>
            <a:r>
              <a:rPr lang="id-ID" sz="3200" b="1" dirty="0"/>
              <a:t/>
            </a:r>
            <a:br>
              <a:rPr lang="id-ID" sz="3200" b="1" dirty="0"/>
            </a:br>
            <a:r>
              <a:rPr lang="id-ID" sz="3200" b="1" dirty="0" smtClean="0"/>
              <a:t/>
            </a:r>
            <a:br>
              <a:rPr lang="id-ID" sz="3200" b="1" dirty="0" smtClean="0"/>
            </a:br>
            <a:r>
              <a:rPr lang="id-ID" sz="3200" b="1" dirty="0" smtClean="0"/>
              <a:t/>
            </a:r>
            <a:br>
              <a:rPr lang="id-ID" sz="3200" b="1" dirty="0" smtClean="0"/>
            </a:br>
            <a:r>
              <a:rPr lang="id-ID" sz="3200" b="1" dirty="0"/>
              <a:t/>
            </a:r>
            <a:br>
              <a:rPr lang="id-ID" sz="3200" b="1" dirty="0"/>
            </a:br>
            <a:r>
              <a:rPr lang="id-ID" sz="3200" b="1" dirty="0" smtClean="0"/>
              <a:t/>
            </a:r>
            <a:br>
              <a:rPr lang="id-ID" sz="3200" b="1" dirty="0" smtClean="0"/>
            </a:br>
            <a:r>
              <a:rPr lang="id-ID" sz="3200" b="1" dirty="0"/>
              <a:t/>
            </a:r>
            <a:br>
              <a:rPr lang="id-ID" sz="3200" b="1" dirty="0"/>
            </a:br>
            <a:r>
              <a:rPr lang="id-ID" sz="3200" b="1" dirty="0" smtClean="0"/>
              <a:t/>
            </a:r>
            <a:br>
              <a:rPr lang="id-ID" sz="3200" b="1" dirty="0" smtClean="0"/>
            </a:br>
            <a:r>
              <a:rPr lang="id-ID" sz="3200" b="1" dirty="0"/>
              <a:t/>
            </a:r>
            <a:br>
              <a:rPr lang="id-ID" sz="3200" b="1" dirty="0"/>
            </a:br>
            <a:r>
              <a:rPr lang="id-ID" sz="3200" b="1" dirty="0" smtClean="0"/>
              <a:t/>
            </a:r>
            <a:br>
              <a:rPr lang="id-ID" sz="3200" b="1" dirty="0" smtClean="0"/>
            </a:br>
            <a:r>
              <a:rPr lang="id-ID" sz="3200" b="1" dirty="0"/>
              <a:t/>
            </a:r>
            <a:br>
              <a:rPr lang="id-ID" sz="3200" b="1" dirty="0"/>
            </a:br>
            <a:r>
              <a:rPr lang="id-ID" sz="3200" b="1" dirty="0" smtClean="0"/>
              <a:t/>
            </a:r>
            <a:br>
              <a:rPr lang="id-ID" sz="3200" b="1" dirty="0" smtClean="0"/>
            </a:br>
            <a:r>
              <a:rPr lang="id-ID" sz="3200" b="1" dirty="0"/>
              <a:t/>
            </a:r>
            <a:br>
              <a:rPr lang="id-ID" sz="3200" b="1" dirty="0"/>
            </a:br>
            <a:r>
              <a:rPr lang="id-ID" sz="3200" b="1" dirty="0" smtClean="0"/>
              <a:t/>
            </a:r>
            <a:br>
              <a:rPr lang="id-ID" sz="3200" b="1" dirty="0" smtClean="0"/>
            </a:br>
            <a:r>
              <a:rPr lang="id-ID" sz="3200" b="1" dirty="0" smtClean="0"/>
              <a:t/>
            </a:r>
            <a:br>
              <a:rPr lang="id-ID" sz="3200" b="1" dirty="0" smtClean="0"/>
            </a:br>
            <a:r>
              <a:rPr lang="id-ID" sz="4000" b="1" dirty="0"/>
              <a:t/>
            </a:r>
            <a:br>
              <a:rPr lang="id-ID" sz="4000" b="1" dirty="0"/>
            </a:br>
            <a:r>
              <a:rPr lang="id-ID" sz="4000" b="1" dirty="0" smtClean="0"/>
              <a:t>PROSEDUR ANALITIS SUBSTANTIF  </a:t>
            </a:r>
            <a:r>
              <a:rPr lang="id-ID" sz="3200" b="1" i="1" dirty="0" smtClean="0"/>
              <a:t>LANJUTAN ......</a:t>
            </a:r>
            <a:r>
              <a:rPr lang="id-ID" sz="4000" b="1" dirty="0" smtClean="0"/>
              <a:t>:</a:t>
            </a:r>
            <a:br>
              <a:rPr lang="id-ID" sz="4000" b="1" dirty="0" smtClean="0"/>
            </a:br>
            <a:r>
              <a:rPr lang="id-ID" sz="3200" b="1" dirty="0"/>
              <a:t/>
            </a:r>
            <a:br>
              <a:rPr lang="id-ID" sz="3200" b="1" dirty="0"/>
            </a:br>
            <a:r>
              <a:rPr lang="id-ID" sz="3200" b="1" dirty="0"/>
              <a:t> </a:t>
            </a:r>
            <a:r>
              <a:rPr lang="id-ID" sz="3200" b="1" dirty="0" smtClean="0"/>
              <a:t>B. APAKAH BUKTI PENDUKUNG TELAH MEMADAI, </a:t>
            </a:r>
            <a:br>
              <a:rPr lang="id-ID" sz="3200" b="1" dirty="0" smtClean="0"/>
            </a:br>
            <a:r>
              <a:rPr lang="id-ID" sz="3200" b="1" dirty="0"/>
              <a:t> </a:t>
            </a:r>
            <a:r>
              <a:rPr lang="id-ID" sz="3200" b="1" dirty="0" smtClean="0"/>
              <a:t>    JK YA TERIMA JUMLAHNYA DAN DOKUMENTASI</a:t>
            </a:r>
            <a:br>
              <a:rPr lang="id-ID" sz="3200" b="1" dirty="0" smtClean="0"/>
            </a:br>
            <a:r>
              <a:rPr lang="id-ID" sz="3200" b="1" dirty="0"/>
              <a:t> </a:t>
            </a:r>
            <a:r>
              <a:rPr lang="id-ID" sz="3200" b="1" dirty="0" smtClean="0"/>
              <a:t>    HASIL, JK TIDAK LAKUKAN PROSEDUR AUDIT </a:t>
            </a:r>
            <a:br>
              <a:rPr lang="id-ID" sz="3200" b="1" dirty="0" smtClean="0"/>
            </a:br>
            <a:r>
              <a:rPr lang="id-ID" sz="3200" b="1" dirty="0"/>
              <a:t> </a:t>
            </a:r>
            <a:r>
              <a:rPr lang="id-ID" sz="3200" b="1" dirty="0" smtClean="0"/>
              <a:t>    LAIN / AJUKAN SEBUAH PENYESUAIAN AUDIT</a:t>
            </a:r>
            <a:br>
              <a:rPr lang="id-ID" sz="3200" b="1" dirty="0" smtClean="0"/>
            </a:br>
            <a:r>
              <a:rPr lang="id-ID" sz="3200" b="1" dirty="0" smtClean="0"/>
              <a:t>C. JIKA TIDAK LANGSUNG TERIMA JUMLAHNYA</a:t>
            </a:r>
            <a:br>
              <a:rPr lang="id-ID" sz="3200" b="1" dirty="0" smtClean="0"/>
            </a:br>
            <a:r>
              <a:rPr lang="id-ID" sz="3200" b="1" dirty="0"/>
              <a:t> </a:t>
            </a:r>
            <a:r>
              <a:rPr lang="id-ID" sz="3200" b="1" dirty="0" smtClean="0"/>
              <a:t>    DAN DOKUMENTASI HASIL</a:t>
            </a:r>
            <a:br>
              <a:rPr lang="id-ID" sz="3200" b="1" dirty="0" smtClean="0"/>
            </a:br>
            <a:endParaRPr lang="id-ID" sz="2000" b="1" dirty="0"/>
          </a:p>
        </p:txBody>
      </p:sp>
      <p:sp>
        <p:nvSpPr>
          <p:cNvPr id="3" name="Subtitle 2"/>
          <p:cNvSpPr>
            <a:spLocks noGrp="1"/>
          </p:cNvSpPr>
          <p:nvPr>
            <p:ph type="subTitle" idx="1"/>
          </p:nvPr>
        </p:nvSpPr>
        <p:spPr>
          <a:xfrm flipV="1">
            <a:off x="1154955" y="5625919"/>
            <a:ext cx="8825658" cy="45719"/>
          </a:xfrm>
        </p:spPr>
        <p:txBody>
          <a:bodyPr>
            <a:normAutofit fontScale="25000" lnSpcReduction="20000"/>
          </a:bodyPr>
          <a:lstStyle/>
          <a:p>
            <a:endParaRPr lang="id-ID" dirty="0"/>
          </a:p>
        </p:txBody>
      </p:sp>
    </p:spTree>
    <p:extLst>
      <p:ext uri="{BB962C8B-B14F-4D97-AF65-F5344CB8AC3E}">
        <p14:creationId xmlns:p14="http://schemas.microsoft.com/office/powerpoint/2010/main" val="330885673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682580"/>
            <a:ext cx="9856482" cy="5280338"/>
          </a:xfrm>
        </p:spPr>
        <p:txBody>
          <a:bodyPr/>
          <a:lstStyle/>
          <a:p>
            <a:r>
              <a:rPr lang="id-ID" sz="3200" b="1" dirty="0" smtClean="0"/>
              <a:t/>
            </a:r>
            <a:br>
              <a:rPr lang="id-ID" sz="3200" b="1" dirty="0" smtClean="0"/>
            </a:br>
            <a:r>
              <a:rPr lang="id-ID" sz="3200" b="1" dirty="0"/>
              <a:t/>
            </a:r>
            <a:br>
              <a:rPr lang="id-ID" sz="3200" b="1" dirty="0"/>
            </a:br>
            <a:r>
              <a:rPr lang="id-ID" sz="3200" b="1" dirty="0" smtClean="0"/>
              <a:t/>
            </a:r>
            <a:br>
              <a:rPr lang="id-ID" sz="3200" b="1" dirty="0" smtClean="0"/>
            </a:br>
            <a:r>
              <a:rPr lang="id-ID" sz="3200" b="1" dirty="0"/>
              <a:t/>
            </a:r>
            <a:br>
              <a:rPr lang="id-ID" sz="3200" b="1" dirty="0"/>
            </a:br>
            <a:r>
              <a:rPr lang="id-ID" sz="3200" b="1" dirty="0" smtClean="0"/>
              <a:t/>
            </a:r>
            <a:br>
              <a:rPr lang="id-ID" sz="3200" b="1" dirty="0" smtClean="0"/>
            </a:br>
            <a:r>
              <a:rPr lang="id-ID" sz="3200" b="1" dirty="0" smtClean="0"/>
              <a:t/>
            </a:r>
            <a:br>
              <a:rPr lang="id-ID" sz="3200" b="1" dirty="0" smtClean="0"/>
            </a:br>
            <a:r>
              <a:rPr lang="id-ID" sz="3200" b="1" dirty="0"/>
              <a:t/>
            </a:r>
            <a:br>
              <a:rPr lang="id-ID" sz="3200" b="1" dirty="0"/>
            </a:br>
            <a:r>
              <a:rPr lang="id-ID" sz="3200" b="1" dirty="0" smtClean="0"/>
              <a:t/>
            </a:r>
            <a:br>
              <a:rPr lang="id-ID" sz="3200" b="1" dirty="0" smtClean="0"/>
            </a:br>
            <a:r>
              <a:rPr lang="id-ID" sz="3200" b="1" dirty="0"/>
              <a:t/>
            </a:r>
            <a:br>
              <a:rPr lang="id-ID" sz="3200" b="1" dirty="0"/>
            </a:br>
            <a:r>
              <a:rPr lang="id-ID" sz="3200" b="1" dirty="0" smtClean="0"/>
              <a:t/>
            </a:r>
            <a:br>
              <a:rPr lang="id-ID" sz="3200" b="1" dirty="0" smtClean="0"/>
            </a:br>
            <a:r>
              <a:rPr lang="id-ID" sz="3200" b="1" dirty="0"/>
              <a:t/>
            </a:r>
            <a:br>
              <a:rPr lang="id-ID" sz="3200" b="1" dirty="0"/>
            </a:br>
            <a:r>
              <a:rPr lang="id-ID" sz="3200" b="1" dirty="0" smtClean="0"/>
              <a:t/>
            </a:r>
            <a:br>
              <a:rPr lang="id-ID" sz="3200" b="1" dirty="0" smtClean="0"/>
            </a:br>
            <a:r>
              <a:rPr lang="id-ID" sz="3200" b="1" dirty="0" smtClean="0"/>
              <a:t/>
            </a:r>
            <a:br>
              <a:rPr lang="id-ID" sz="3200" b="1" dirty="0" smtClean="0"/>
            </a:br>
            <a:r>
              <a:rPr lang="id-ID" sz="3200" b="1" dirty="0"/>
              <a:t/>
            </a:r>
            <a:br>
              <a:rPr lang="id-ID" sz="3200" b="1" dirty="0"/>
            </a:br>
            <a:r>
              <a:rPr lang="id-ID" sz="3200" b="1" dirty="0" smtClean="0"/>
              <a:t/>
            </a:r>
            <a:br>
              <a:rPr lang="id-ID" sz="3200" b="1" dirty="0" smtClean="0"/>
            </a:br>
            <a:r>
              <a:rPr lang="id-ID" sz="3200" b="1" dirty="0"/>
              <a:t/>
            </a:r>
            <a:br>
              <a:rPr lang="id-ID" sz="3200" b="1" dirty="0"/>
            </a:br>
            <a:r>
              <a:rPr lang="id-ID" sz="3200" b="1" dirty="0" smtClean="0"/>
              <a:t/>
            </a:r>
            <a:br>
              <a:rPr lang="id-ID" sz="3200" b="1" dirty="0" smtClean="0"/>
            </a:br>
            <a:r>
              <a:rPr lang="id-ID" sz="3200" b="1" dirty="0"/>
              <a:t/>
            </a:r>
            <a:br>
              <a:rPr lang="id-ID" sz="3200" b="1" dirty="0"/>
            </a:br>
            <a:r>
              <a:rPr lang="id-ID" sz="3200" b="1" dirty="0" smtClean="0"/>
              <a:t/>
            </a:r>
            <a:br>
              <a:rPr lang="id-ID" sz="3200" b="1" dirty="0" smtClean="0"/>
            </a:br>
            <a:r>
              <a:rPr lang="id-ID" sz="3200" b="1" dirty="0"/>
              <a:t/>
            </a:r>
            <a:br>
              <a:rPr lang="id-ID" sz="3200" b="1" dirty="0"/>
            </a:br>
            <a:r>
              <a:rPr lang="id-ID" sz="3200" b="1" dirty="0" smtClean="0"/>
              <a:t/>
            </a:r>
            <a:br>
              <a:rPr lang="id-ID" sz="3200" b="1" dirty="0" smtClean="0"/>
            </a:br>
            <a:r>
              <a:rPr lang="id-ID" sz="3200" b="1" dirty="0"/>
              <a:t/>
            </a:r>
            <a:br>
              <a:rPr lang="id-ID" sz="3200" b="1" dirty="0"/>
            </a:br>
            <a:r>
              <a:rPr lang="id-ID" sz="3200" b="1" dirty="0" smtClean="0"/>
              <a:t/>
            </a:r>
            <a:br>
              <a:rPr lang="id-ID" sz="3200" b="1" dirty="0" smtClean="0"/>
            </a:br>
            <a:r>
              <a:rPr lang="id-ID" sz="3200" b="1" dirty="0" smtClean="0"/>
              <a:t/>
            </a:r>
            <a:br>
              <a:rPr lang="id-ID" sz="3200" b="1" dirty="0" smtClean="0"/>
            </a:br>
            <a:r>
              <a:rPr lang="id-ID" sz="4000" b="1" dirty="0"/>
              <a:t/>
            </a:r>
            <a:br>
              <a:rPr lang="id-ID" sz="4000" b="1" dirty="0"/>
            </a:br>
            <a:r>
              <a:rPr lang="id-ID" sz="4000" b="1" dirty="0" smtClean="0"/>
              <a:t>PROSEDUR ANALITIS AKHIR (REVIEW KESELURUH AUDIT ):</a:t>
            </a:r>
            <a:br>
              <a:rPr lang="id-ID" sz="4000" b="1" dirty="0" smtClean="0"/>
            </a:br>
            <a:r>
              <a:rPr lang="id-ID" sz="2400" b="1" dirty="0" smtClean="0"/>
              <a:t>1</a:t>
            </a:r>
            <a:r>
              <a:rPr lang="id-ID" sz="2400" b="1" dirty="0"/>
              <a:t>. MEMBANTU AUDITOR MENILAI KESIMPULAN YG DICAPAI DAN </a:t>
            </a:r>
            <a:br>
              <a:rPr lang="id-ID" sz="2400" b="1" dirty="0"/>
            </a:br>
            <a:r>
              <a:rPr lang="id-ID" sz="2400" b="1" dirty="0"/>
              <a:t>    MENGEVALUASI PENYAJIAN LAPORAN KEUANGAN SCR </a:t>
            </a:r>
            <a:br>
              <a:rPr lang="id-ID" sz="2400" b="1" dirty="0"/>
            </a:br>
            <a:r>
              <a:rPr lang="id-ID" sz="2400" b="1" dirty="0"/>
              <a:t>    KESELURUHAN</a:t>
            </a:r>
            <a:br>
              <a:rPr lang="id-ID" sz="2400" b="1" dirty="0"/>
            </a:br>
            <a:r>
              <a:rPr lang="id-ID" sz="2400" b="1" dirty="0"/>
              <a:t>    A. MENILAI KECUKUPAN BUKTI YG DIKUMPULKAN UNTUK </a:t>
            </a:r>
            <a:br>
              <a:rPr lang="id-ID" sz="2400" b="1" dirty="0"/>
            </a:br>
            <a:r>
              <a:rPr lang="id-ID" sz="2400" b="1" dirty="0"/>
              <a:t>        MENDUKUNG SALDO TIDAK BIASA /TIDAK TERDUGA YG </a:t>
            </a:r>
            <a:br>
              <a:rPr lang="id-ID" sz="2400" b="1" dirty="0"/>
            </a:br>
            <a:r>
              <a:rPr lang="id-ID" sz="2400" b="1" dirty="0"/>
              <a:t>        DIINVESTIGASI SELAMA AUDIT</a:t>
            </a:r>
            <a:r>
              <a:rPr lang="id-ID" sz="2400" b="1" dirty="0">
                <a:effectLst>
                  <a:outerShdw blurRad="38100" dist="38100" dir="2700000" algn="tl">
                    <a:srgbClr val="000000">
                      <a:alpha val="43137"/>
                    </a:srgbClr>
                  </a:outerShdw>
                </a:effectLst>
              </a:rPr>
              <a:t/>
            </a:r>
            <a:br>
              <a:rPr lang="id-ID" sz="2400" b="1" dirty="0">
                <a:effectLst>
                  <a:outerShdw blurRad="38100" dist="38100" dir="2700000" algn="tl">
                    <a:srgbClr val="000000">
                      <a:alpha val="43137"/>
                    </a:srgbClr>
                  </a:outerShdw>
                </a:effectLst>
              </a:rPr>
            </a:br>
            <a:r>
              <a:rPr lang="id-ID" sz="2400" b="1" dirty="0">
                <a:effectLst>
                  <a:outerShdw blurRad="38100" dist="38100" dir="2700000" algn="tl">
                    <a:srgbClr val="000000">
                      <a:alpha val="43137"/>
                    </a:srgbClr>
                  </a:outerShdw>
                </a:effectLst>
              </a:rPr>
              <a:t>    B. MENENTUKAN JIKA ADA SALDO/HUB TIDAK BIASA LAIN YG</a:t>
            </a:r>
            <a:br>
              <a:rPr lang="id-ID" sz="2400" b="1" dirty="0">
                <a:effectLst>
                  <a:outerShdw blurRad="38100" dist="38100" dir="2700000" algn="tl">
                    <a:srgbClr val="000000">
                      <a:alpha val="43137"/>
                    </a:srgbClr>
                  </a:outerShdw>
                </a:effectLst>
              </a:rPr>
            </a:br>
            <a:r>
              <a:rPr lang="id-ID" sz="2400" b="1" dirty="0">
                <a:effectLst>
                  <a:outerShdw blurRad="38100" dist="38100" dir="2700000" algn="tl">
                    <a:srgbClr val="000000">
                      <a:alpha val="43137"/>
                    </a:srgbClr>
                  </a:outerShdw>
                </a:effectLst>
              </a:rPr>
              <a:t>        BELUM DIINVESTIGASI</a:t>
            </a:r>
            <a:r>
              <a:rPr lang="id-ID" sz="4000" b="1" dirty="0"/>
              <a:t/>
            </a:r>
            <a:br>
              <a:rPr lang="id-ID" sz="4000" b="1" dirty="0"/>
            </a:br>
            <a:r>
              <a:rPr lang="id-ID" sz="4000" b="1" dirty="0" smtClean="0"/>
              <a:t/>
            </a:r>
            <a:br>
              <a:rPr lang="id-ID" sz="4000" b="1" dirty="0" smtClean="0"/>
            </a:br>
            <a:r>
              <a:rPr lang="id-ID" sz="3200" b="1" dirty="0" smtClean="0"/>
              <a:t/>
            </a:r>
            <a:br>
              <a:rPr lang="id-ID" sz="3200" b="1" dirty="0" smtClean="0"/>
            </a:br>
            <a:endParaRPr lang="id-ID" sz="2000" b="1" dirty="0"/>
          </a:p>
        </p:txBody>
      </p:sp>
      <p:sp>
        <p:nvSpPr>
          <p:cNvPr id="3" name="Subtitle 2"/>
          <p:cNvSpPr>
            <a:spLocks noGrp="1"/>
          </p:cNvSpPr>
          <p:nvPr>
            <p:ph type="subTitle" idx="1"/>
          </p:nvPr>
        </p:nvSpPr>
        <p:spPr>
          <a:xfrm flipV="1">
            <a:off x="1154955" y="5625919"/>
            <a:ext cx="8825658" cy="45719"/>
          </a:xfrm>
        </p:spPr>
        <p:txBody>
          <a:bodyPr>
            <a:normAutofit fontScale="25000" lnSpcReduction="20000"/>
          </a:bodyPr>
          <a:lstStyle/>
          <a:p>
            <a:endParaRPr lang="id-ID" dirty="0"/>
          </a:p>
        </p:txBody>
      </p:sp>
    </p:spTree>
    <p:extLst>
      <p:ext uri="{BB962C8B-B14F-4D97-AF65-F5344CB8AC3E}">
        <p14:creationId xmlns:p14="http://schemas.microsoft.com/office/powerpoint/2010/main" val="29949671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682580"/>
            <a:ext cx="9856482" cy="5280338"/>
          </a:xfrm>
        </p:spPr>
        <p:txBody>
          <a:bodyPr/>
          <a:lstStyle/>
          <a:p>
            <a:r>
              <a:rPr lang="id-ID" sz="3200" b="1" dirty="0" smtClean="0"/>
              <a:t/>
            </a:r>
            <a:br>
              <a:rPr lang="id-ID" sz="3200" b="1" dirty="0" smtClean="0"/>
            </a:br>
            <a:r>
              <a:rPr lang="id-ID" sz="3200" b="1" dirty="0"/>
              <a:t/>
            </a:r>
            <a:br>
              <a:rPr lang="id-ID" sz="3200" b="1" dirty="0"/>
            </a:br>
            <a:r>
              <a:rPr lang="id-ID" sz="3200" b="1" dirty="0" smtClean="0"/>
              <a:t/>
            </a:r>
            <a:br>
              <a:rPr lang="id-ID" sz="3200" b="1" dirty="0" smtClean="0"/>
            </a:br>
            <a:r>
              <a:rPr lang="id-ID" sz="3200" b="1" dirty="0"/>
              <a:t/>
            </a:r>
            <a:br>
              <a:rPr lang="id-ID" sz="3200" b="1" dirty="0"/>
            </a:br>
            <a:r>
              <a:rPr lang="id-ID" sz="3200" b="1" dirty="0" smtClean="0"/>
              <a:t/>
            </a:r>
            <a:br>
              <a:rPr lang="id-ID" sz="3200" b="1" dirty="0" smtClean="0"/>
            </a:br>
            <a:r>
              <a:rPr lang="id-ID" sz="3200" b="1" dirty="0" smtClean="0"/>
              <a:t/>
            </a:r>
            <a:br>
              <a:rPr lang="id-ID" sz="3200" b="1" dirty="0" smtClean="0"/>
            </a:br>
            <a:r>
              <a:rPr lang="id-ID" sz="3200" b="1" dirty="0"/>
              <a:t/>
            </a:r>
            <a:br>
              <a:rPr lang="id-ID" sz="3200" b="1" dirty="0"/>
            </a:br>
            <a:r>
              <a:rPr lang="id-ID" sz="3200" b="1" dirty="0" smtClean="0"/>
              <a:t/>
            </a:r>
            <a:br>
              <a:rPr lang="id-ID" sz="3200" b="1" dirty="0" smtClean="0"/>
            </a:br>
            <a:r>
              <a:rPr lang="id-ID" sz="3200" b="1" dirty="0"/>
              <a:t/>
            </a:r>
            <a:br>
              <a:rPr lang="id-ID" sz="3200" b="1" dirty="0"/>
            </a:br>
            <a:r>
              <a:rPr lang="id-ID" sz="3200" b="1" dirty="0" smtClean="0"/>
              <a:t/>
            </a:r>
            <a:br>
              <a:rPr lang="id-ID" sz="3200" b="1" dirty="0" smtClean="0"/>
            </a:br>
            <a:r>
              <a:rPr lang="id-ID" sz="3200" b="1" dirty="0"/>
              <a:t/>
            </a:r>
            <a:br>
              <a:rPr lang="id-ID" sz="3200" b="1" dirty="0"/>
            </a:br>
            <a:r>
              <a:rPr lang="id-ID" sz="3200" b="1" dirty="0" smtClean="0"/>
              <a:t/>
            </a:r>
            <a:br>
              <a:rPr lang="id-ID" sz="3200" b="1" dirty="0" smtClean="0"/>
            </a:br>
            <a:r>
              <a:rPr lang="id-ID" sz="3200" b="1" dirty="0" smtClean="0"/>
              <a:t/>
            </a:r>
            <a:br>
              <a:rPr lang="id-ID" sz="3200" b="1" dirty="0" smtClean="0"/>
            </a:br>
            <a:r>
              <a:rPr lang="id-ID" sz="3200" b="1" dirty="0"/>
              <a:t/>
            </a:r>
            <a:br>
              <a:rPr lang="id-ID" sz="3200" b="1" dirty="0"/>
            </a:br>
            <a:r>
              <a:rPr lang="id-ID" sz="3200" b="1" dirty="0" smtClean="0"/>
              <a:t/>
            </a:r>
            <a:br>
              <a:rPr lang="id-ID" sz="3200" b="1" dirty="0" smtClean="0"/>
            </a:br>
            <a:r>
              <a:rPr lang="id-ID" sz="3200" b="1" dirty="0"/>
              <a:t/>
            </a:r>
            <a:br>
              <a:rPr lang="id-ID" sz="3200" b="1" dirty="0"/>
            </a:br>
            <a:r>
              <a:rPr lang="id-ID" sz="3200" b="1" dirty="0" smtClean="0"/>
              <a:t/>
            </a:r>
            <a:br>
              <a:rPr lang="id-ID" sz="3200" b="1" dirty="0" smtClean="0"/>
            </a:br>
            <a:r>
              <a:rPr lang="id-ID" sz="3200" b="1" dirty="0"/>
              <a:t/>
            </a:r>
            <a:br>
              <a:rPr lang="id-ID" sz="3200" b="1" dirty="0"/>
            </a:br>
            <a:r>
              <a:rPr lang="id-ID" sz="3200" b="1" dirty="0" smtClean="0"/>
              <a:t/>
            </a:r>
            <a:br>
              <a:rPr lang="id-ID" sz="3200" b="1" dirty="0" smtClean="0"/>
            </a:br>
            <a:r>
              <a:rPr lang="id-ID" sz="3200" b="1" dirty="0"/>
              <a:t/>
            </a:r>
            <a:br>
              <a:rPr lang="id-ID" sz="3200" b="1" dirty="0"/>
            </a:br>
            <a:r>
              <a:rPr lang="id-ID" sz="3200" b="1" dirty="0" smtClean="0"/>
              <a:t/>
            </a:r>
            <a:br>
              <a:rPr lang="id-ID" sz="3200" b="1" dirty="0" smtClean="0"/>
            </a:br>
            <a:r>
              <a:rPr lang="id-ID" sz="3200" b="1" dirty="0"/>
              <a:t/>
            </a:r>
            <a:br>
              <a:rPr lang="id-ID" sz="3200" b="1" dirty="0"/>
            </a:br>
            <a:r>
              <a:rPr lang="id-ID" sz="3200" b="1" dirty="0" smtClean="0"/>
              <a:t/>
            </a:r>
            <a:br>
              <a:rPr lang="id-ID" sz="3200" b="1" dirty="0" smtClean="0"/>
            </a:br>
            <a:r>
              <a:rPr lang="id-ID" sz="3200" b="1" dirty="0" smtClean="0"/>
              <a:t/>
            </a:r>
            <a:br>
              <a:rPr lang="id-ID" sz="3200" b="1" dirty="0" smtClean="0"/>
            </a:br>
            <a:r>
              <a:rPr lang="id-ID" sz="4000" b="1" dirty="0"/>
              <a:t/>
            </a:r>
            <a:br>
              <a:rPr lang="id-ID" sz="4000" b="1" dirty="0"/>
            </a:br>
            <a:r>
              <a:rPr lang="id-ID" sz="4000" b="1" dirty="0" smtClean="0"/>
              <a:t>CONTOH :</a:t>
            </a:r>
            <a:br>
              <a:rPr lang="id-ID" sz="4000" b="1" dirty="0" smtClean="0"/>
            </a:br>
            <a:r>
              <a:rPr lang="id-ID" sz="4000" b="1" dirty="0" smtClean="0"/>
              <a:t>1. AUDITOR DPT MEMBANDINGKAN </a:t>
            </a:r>
            <a:br>
              <a:rPr lang="id-ID" sz="4000" b="1" dirty="0" smtClean="0"/>
            </a:br>
            <a:r>
              <a:rPr lang="id-ID" sz="4000" b="1" dirty="0"/>
              <a:t> </a:t>
            </a:r>
            <a:r>
              <a:rPr lang="id-ID" sz="4000" b="1" dirty="0" smtClean="0"/>
              <a:t>   AUDITAN TH BERJALAN DG TH </a:t>
            </a:r>
            <a:br>
              <a:rPr lang="id-ID" sz="4000" b="1" dirty="0" smtClean="0"/>
            </a:br>
            <a:r>
              <a:rPr lang="id-ID" sz="4000" b="1" dirty="0"/>
              <a:t> </a:t>
            </a:r>
            <a:r>
              <a:rPr lang="id-ID" sz="4000" b="1" dirty="0" smtClean="0"/>
              <a:t>   SBLNYA, JK ADA SELISIH MATERIAL </a:t>
            </a:r>
            <a:br>
              <a:rPr lang="id-ID" sz="4000" b="1" dirty="0" smtClean="0"/>
            </a:br>
            <a:r>
              <a:rPr lang="id-ID" sz="4000" b="1" dirty="0"/>
              <a:t> </a:t>
            </a:r>
            <a:r>
              <a:rPr lang="id-ID" sz="4000" b="1" dirty="0" smtClean="0"/>
              <a:t>   KKP HRS MENJELASKAN SELISIH </a:t>
            </a:r>
            <a:br>
              <a:rPr lang="id-ID" sz="4000" b="1" dirty="0" smtClean="0"/>
            </a:br>
            <a:r>
              <a:rPr lang="id-ID" sz="4000" b="1" dirty="0"/>
              <a:t> </a:t>
            </a:r>
            <a:r>
              <a:rPr lang="id-ID" sz="4000" b="1" dirty="0" smtClean="0"/>
              <a:t>   TERSEBUT</a:t>
            </a:r>
            <a:br>
              <a:rPr lang="id-ID" sz="4000" b="1" dirty="0" smtClean="0"/>
            </a:br>
            <a:r>
              <a:rPr lang="id-ID" sz="3200" b="1" dirty="0" smtClean="0"/>
              <a:t/>
            </a:r>
            <a:br>
              <a:rPr lang="id-ID" sz="3200" b="1" dirty="0" smtClean="0"/>
            </a:br>
            <a:endParaRPr lang="id-ID" sz="2000" b="1" dirty="0"/>
          </a:p>
        </p:txBody>
      </p:sp>
      <p:sp>
        <p:nvSpPr>
          <p:cNvPr id="3" name="Subtitle 2"/>
          <p:cNvSpPr>
            <a:spLocks noGrp="1"/>
          </p:cNvSpPr>
          <p:nvPr>
            <p:ph type="subTitle" idx="1"/>
          </p:nvPr>
        </p:nvSpPr>
        <p:spPr>
          <a:xfrm flipV="1">
            <a:off x="1154955" y="5625919"/>
            <a:ext cx="8825658" cy="45719"/>
          </a:xfrm>
        </p:spPr>
        <p:txBody>
          <a:bodyPr>
            <a:normAutofit fontScale="25000" lnSpcReduction="20000"/>
          </a:bodyPr>
          <a:lstStyle/>
          <a:p>
            <a:endParaRPr lang="id-ID" dirty="0"/>
          </a:p>
        </p:txBody>
      </p:sp>
    </p:spTree>
    <p:extLst>
      <p:ext uri="{BB962C8B-B14F-4D97-AF65-F5344CB8AC3E}">
        <p14:creationId xmlns:p14="http://schemas.microsoft.com/office/powerpoint/2010/main" val="36175861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682580"/>
            <a:ext cx="9856482" cy="5280338"/>
          </a:xfrm>
        </p:spPr>
        <p:txBody>
          <a:bodyPr/>
          <a:lstStyle/>
          <a:p>
            <a:r>
              <a:rPr lang="id-ID" sz="3200" b="1" dirty="0" smtClean="0"/>
              <a:t/>
            </a:r>
            <a:br>
              <a:rPr lang="id-ID" sz="3200" b="1" dirty="0" smtClean="0"/>
            </a:br>
            <a:r>
              <a:rPr lang="id-ID" sz="3200" b="1" dirty="0"/>
              <a:t/>
            </a:r>
            <a:br>
              <a:rPr lang="id-ID" sz="3200" b="1" dirty="0"/>
            </a:br>
            <a:r>
              <a:rPr lang="id-ID" sz="3200" b="1" dirty="0" smtClean="0"/>
              <a:t/>
            </a:r>
            <a:br>
              <a:rPr lang="id-ID" sz="3200" b="1" dirty="0" smtClean="0"/>
            </a:br>
            <a:r>
              <a:rPr lang="id-ID" sz="3200" b="1" dirty="0"/>
              <a:t/>
            </a:r>
            <a:br>
              <a:rPr lang="id-ID" sz="3200" b="1" dirty="0"/>
            </a:br>
            <a:r>
              <a:rPr lang="id-ID" sz="3200" b="1" dirty="0" smtClean="0"/>
              <a:t/>
            </a:r>
            <a:br>
              <a:rPr lang="id-ID" sz="3200" b="1" dirty="0" smtClean="0"/>
            </a:br>
            <a:r>
              <a:rPr lang="id-ID" sz="3200" b="1" dirty="0" smtClean="0"/>
              <a:t/>
            </a:r>
            <a:br>
              <a:rPr lang="id-ID" sz="3200" b="1" dirty="0" smtClean="0"/>
            </a:br>
            <a:r>
              <a:rPr lang="id-ID" sz="3200" b="1" dirty="0"/>
              <a:t/>
            </a:r>
            <a:br>
              <a:rPr lang="id-ID" sz="3200" b="1" dirty="0"/>
            </a:br>
            <a:r>
              <a:rPr lang="id-ID" sz="3200" b="1" dirty="0" smtClean="0"/>
              <a:t/>
            </a:r>
            <a:br>
              <a:rPr lang="id-ID" sz="3200" b="1" dirty="0" smtClean="0"/>
            </a:br>
            <a:r>
              <a:rPr lang="id-ID" sz="3200" b="1" dirty="0"/>
              <a:t/>
            </a:r>
            <a:br>
              <a:rPr lang="id-ID" sz="3200" b="1" dirty="0"/>
            </a:br>
            <a:r>
              <a:rPr lang="id-ID" sz="3200" b="1" dirty="0" smtClean="0"/>
              <a:t/>
            </a:r>
            <a:br>
              <a:rPr lang="id-ID" sz="3200" b="1" dirty="0" smtClean="0"/>
            </a:br>
            <a:r>
              <a:rPr lang="id-ID" sz="3200" b="1" dirty="0"/>
              <a:t/>
            </a:r>
            <a:br>
              <a:rPr lang="id-ID" sz="3200" b="1" dirty="0"/>
            </a:br>
            <a:r>
              <a:rPr lang="id-ID" sz="3200" b="1" dirty="0" smtClean="0"/>
              <a:t/>
            </a:r>
            <a:br>
              <a:rPr lang="id-ID" sz="3200" b="1" dirty="0" smtClean="0"/>
            </a:br>
            <a:r>
              <a:rPr lang="id-ID" sz="3200" b="1" dirty="0" smtClean="0"/>
              <a:t/>
            </a:r>
            <a:br>
              <a:rPr lang="id-ID" sz="3200" b="1" dirty="0" smtClean="0"/>
            </a:br>
            <a:r>
              <a:rPr lang="id-ID" sz="3200" b="1" dirty="0"/>
              <a:t/>
            </a:r>
            <a:br>
              <a:rPr lang="id-ID" sz="3200" b="1" dirty="0"/>
            </a:br>
            <a:r>
              <a:rPr lang="id-ID" sz="3200" b="1" dirty="0" smtClean="0"/>
              <a:t/>
            </a:r>
            <a:br>
              <a:rPr lang="id-ID" sz="3200" b="1" dirty="0" smtClean="0"/>
            </a:br>
            <a:r>
              <a:rPr lang="id-ID" sz="3200" b="1" dirty="0"/>
              <a:t/>
            </a:r>
            <a:br>
              <a:rPr lang="id-ID" sz="3200" b="1" dirty="0"/>
            </a:br>
            <a:r>
              <a:rPr lang="id-ID" sz="3200" b="1" dirty="0" smtClean="0"/>
              <a:t/>
            </a:r>
            <a:br>
              <a:rPr lang="id-ID" sz="3200" b="1" dirty="0" smtClean="0"/>
            </a:br>
            <a:r>
              <a:rPr lang="id-ID" sz="3200" b="1" dirty="0"/>
              <a:t/>
            </a:r>
            <a:br>
              <a:rPr lang="id-ID" sz="3200" b="1" dirty="0"/>
            </a:br>
            <a:r>
              <a:rPr lang="id-ID" sz="3200" b="1" dirty="0" smtClean="0"/>
              <a:t/>
            </a:r>
            <a:br>
              <a:rPr lang="id-ID" sz="3200" b="1" dirty="0" smtClean="0"/>
            </a:br>
            <a:r>
              <a:rPr lang="id-ID" sz="3200" b="1" dirty="0"/>
              <a:t/>
            </a:r>
            <a:br>
              <a:rPr lang="id-ID" sz="3200" b="1" dirty="0"/>
            </a:br>
            <a:r>
              <a:rPr lang="id-ID" sz="3200" b="1" dirty="0" smtClean="0"/>
              <a:t/>
            </a:r>
            <a:br>
              <a:rPr lang="id-ID" sz="3200" b="1" dirty="0" smtClean="0"/>
            </a:br>
            <a:r>
              <a:rPr lang="id-ID" sz="3200" b="1" dirty="0"/>
              <a:t/>
            </a:r>
            <a:br>
              <a:rPr lang="id-ID" sz="3200" b="1" dirty="0"/>
            </a:br>
            <a:r>
              <a:rPr lang="id-ID" sz="3200" b="1" dirty="0" smtClean="0"/>
              <a:t/>
            </a:r>
            <a:br>
              <a:rPr lang="id-ID" sz="3200" b="1" dirty="0" smtClean="0"/>
            </a:br>
            <a:r>
              <a:rPr lang="id-ID" sz="3200" b="1" dirty="0" smtClean="0"/>
              <a:t/>
            </a:r>
            <a:br>
              <a:rPr lang="id-ID" sz="3200" b="1" dirty="0" smtClean="0"/>
            </a:br>
            <a:r>
              <a:rPr lang="id-ID" sz="4000" b="1" dirty="0"/>
              <a:t/>
            </a:r>
            <a:br>
              <a:rPr lang="id-ID" sz="4000" b="1" dirty="0"/>
            </a:br>
            <a:r>
              <a:rPr lang="id-ID" sz="4000" b="1" dirty="0" smtClean="0"/>
              <a:t>CONTOH :</a:t>
            </a:r>
            <a:br>
              <a:rPr lang="id-ID" sz="4000" b="1" dirty="0" smtClean="0"/>
            </a:br>
            <a:r>
              <a:rPr lang="id-ID" sz="4000" b="1" dirty="0" smtClean="0"/>
              <a:t>2. PEMBANDINGAN MUNGKIN </a:t>
            </a:r>
            <a:br>
              <a:rPr lang="id-ID" sz="4000" b="1" dirty="0" smtClean="0"/>
            </a:br>
            <a:r>
              <a:rPr lang="id-ID" sz="4000" b="1" dirty="0"/>
              <a:t> </a:t>
            </a:r>
            <a:r>
              <a:rPr lang="id-ID" sz="4000" b="1" dirty="0" smtClean="0"/>
              <a:t>   MENUNJUKKAN HAL YG TIDAK BIASA</a:t>
            </a:r>
            <a:br>
              <a:rPr lang="id-ID" sz="4000" b="1" dirty="0" smtClean="0"/>
            </a:br>
            <a:r>
              <a:rPr lang="id-ID" sz="4000" b="1" dirty="0"/>
              <a:t> </a:t>
            </a:r>
            <a:r>
              <a:rPr lang="id-ID" sz="4000" b="1" dirty="0" smtClean="0"/>
              <a:t>   YG BLM DIINVESTIGASI &amp; DIJELAS </a:t>
            </a:r>
            <a:br>
              <a:rPr lang="id-ID" sz="4000" b="1" dirty="0" smtClean="0"/>
            </a:br>
            <a:r>
              <a:rPr lang="id-ID" sz="4000" b="1" dirty="0"/>
              <a:t> </a:t>
            </a:r>
            <a:r>
              <a:rPr lang="id-ID" sz="4000" b="1" dirty="0" smtClean="0"/>
              <a:t>   KAN. JK SELISIH MATERIAL AUDITOR </a:t>
            </a:r>
            <a:br>
              <a:rPr lang="id-ID" sz="4000" b="1" dirty="0" smtClean="0"/>
            </a:br>
            <a:r>
              <a:rPr lang="id-ID" sz="4000" b="1" dirty="0"/>
              <a:t> </a:t>
            </a:r>
            <a:r>
              <a:rPr lang="id-ID" sz="4000" b="1" dirty="0" smtClean="0"/>
              <a:t>   AKAN PERLU MELAKUKAN TAMBAH-</a:t>
            </a:r>
            <a:br>
              <a:rPr lang="id-ID" sz="4000" b="1" dirty="0" smtClean="0"/>
            </a:br>
            <a:r>
              <a:rPr lang="id-ID" sz="4000" b="1" dirty="0"/>
              <a:t> </a:t>
            </a:r>
            <a:r>
              <a:rPr lang="id-ID" sz="4000" b="1" dirty="0" smtClean="0"/>
              <a:t>   AN KERJA AUDIT SBL SUATU LAPORAN</a:t>
            </a:r>
            <a:br>
              <a:rPr lang="id-ID" sz="4000" b="1" dirty="0" smtClean="0"/>
            </a:br>
            <a:r>
              <a:rPr lang="id-ID" sz="4000" b="1" dirty="0"/>
              <a:t> </a:t>
            </a:r>
            <a:r>
              <a:rPr lang="id-ID" sz="4000" b="1" dirty="0" smtClean="0"/>
              <a:t>   AUDIT DPT DITERBITKAN</a:t>
            </a:r>
            <a:r>
              <a:rPr lang="id-ID" sz="3200" b="1" dirty="0" smtClean="0"/>
              <a:t/>
            </a:r>
            <a:br>
              <a:rPr lang="id-ID" sz="3200" b="1" dirty="0" smtClean="0"/>
            </a:br>
            <a:endParaRPr lang="id-ID" sz="2000" b="1" dirty="0"/>
          </a:p>
        </p:txBody>
      </p:sp>
      <p:sp>
        <p:nvSpPr>
          <p:cNvPr id="3" name="Subtitle 2"/>
          <p:cNvSpPr>
            <a:spLocks noGrp="1"/>
          </p:cNvSpPr>
          <p:nvPr>
            <p:ph type="subTitle" idx="1"/>
          </p:nvPr>
        </p:nvSpPr>
        <p:spPr>
          <a:xfrm flipV="1">
            <a:off x="1154955" y="5625919"/>
            <a:ext cx="8825658" cy="45719"/>
          </a:xfrm>
        </p:spPr>
        <p:txBody>
          <a:bodyPr>
            <a:normAutofit fontScale="25000" lnSpcReduction="20000"/>
          </a:bodyPr>
          <a:lstStyle/>
          <a:p>
            <a:endParaRPr lang="id-ID" dirty="0"/>
          </a:p>
        </p:txBody>
      </p:sp>
    </p:spTree>
    <p:extLst>
      <p:ext uri="{BB962C8B-B14F-4D97-AF65-F5344CB8AC3E}">
        <p14:creationId xmlns:p14="http://schemas.microsoft.com/office/powerpoint/2010/main" val="218422838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682580"/>
            <a:ext cx="9856482" cy="5280338"/>
          </a:xfrm>
        </p:spPr>
        <p:txBody>
          <a:bodyPr/>
          <a:lstStyle/>
          <a:p>
            <a:r>
              <a:rPr lang="id-ID" sz="3200" b="1" dirty="0" smtClean="0"/>
              <a:t/>
            </a:r>
            <a:br>
              <a:rPr lang="id-ID" sz="3200" b="1" dirty="0" smtClean="0"/>
            </a:br>
            <a:r>
              <a:rPr lang="id-ID" sz="3200" b="1" dirty="0"/>
              <a:t/>
            </a:r>
            <a:br>
              <a:rPr lang="id-ID" sz="3200" b="1" dirty="0"/>
            </a:br>
            <a:r>
              <a:rPr lang="id-ID" sz="3200" b="1" dirty="0" smtClean="0"/>
              <a:t/>
            </a:r>
            <a:br>
              <a:rPr lang="id-ID" sz="3200" b="1" dirty="0" smtClean="0"/>
            </a:br>
            <a:r>
              <a:rPr lang="id-ID" sz="3200" b="1" dirty="0"/>
              <a:t/>
            </a:r>
            <a:br>
              <a:rPr lang="id-ID" sz="3200" b="1" dirty="0"/>
            </a:br>
            <a:r>
              <a:rPr lang="id-ID" sz="3200" b="1" dirty="0" smtClean="0"/>
              <a:t/>
            </a:r>
            <a:br>
              <a:rPr lang="id-ID" sz="3200" b="1" dirty="0" smtClean="0"/>
            </a:br>
            <a:r>
              <a:rPr lang="id-ID" sz="3200" b="1" dirty="0" smtClean="0"/>
              <a:t/>
            </a:r>
            <a:br>
              <a:rPr lang="id-ID" sz="3200" b="1" dirty="0" smtClean="0"/>
            </a:br>
            <a:r>
              <a:rPr lang="id-ID" sz="3200" b="1" dirty="0"/>
              <a:t/>
            </a:r>
            <a:br>
              <a:rPr lang="id-ID" sz="3200" b="1" dirty="0"/>
            </a:br>
            <a:r>
              <a:rPr lang="id-ID" sz="3200" b="1" dirty="0" smtClean="0"/>
              <a:t/>
            </a:r>
            <a:br>
              <a:rPr lang="id-ID" sz="3200" b="1" dirty="0" smtClean="0"/>
            </a:br>
            <a:r>
              <a:rPr lang="id-ID" sz="3200" b="1" dirty="0"/>
              <a:t/>
            </a:r>
            <a:br>
              <a:rPr lang="id-ID" sz="3200" b="1" dirty="0"/>
            </a:br>
            <a:r>
              <a:rPr lang="id-ID" sz="3200" b="1" dirty="0" smtClean="0"/>
              <a:t/>
            </a:r>
            <a:br>
              <a:rPr lang="id-ID" sz="3200" b="1" dirty="0" smtClean="0"/>
            </a:br>
            <a:r>
              <a:rPr lang="id-ID" sz="3200" b="1" dirty="0"/>
              <a:t/>
            </a:r>
            <a:br>
              <a:rPr lang="id-ID" sz="3200" b="1" dirty="0"/>
            </a:br>
            <a:r>
              <a:rPr lang="id-ID" sz="3200" b="1" dirty="0" smtClean="0"/>
              <a:t/>
            </a:r>
            <a:br>
              <a:rPr lang="id-ID" sz="3200" b="1" dirty="0" smtClean="0"/>
            </a:br>
            <a:r>
              <a:rPr lang="id-ID" sz="3200" b="1" dirty="0" smtClean="0"/>
              <a:t/>
            </a:r>
            <a:br>
              <a:rPr lang="id-ID" sz="3200" b="1" dirty="0" smtClean="0"/>
            </a:br>
            <a:r>
              <a:rPr lang="id-ID" sz="3200" b="1" dirty="0"/>
              <a:t/>
            </a:r>
            <a:br>
              <a:rPr lang="id-ID" sz="3200" b="1" dirty="0"/>
            </a:br>
            <a:r>
              <a:rPr lang="id-ID" sz="3200" b="1" dirty="0" smtClean="0"/>
              <a:t/>
            </a:r>
            <a:br>
              <a:rPr lang="id-ID" sz="3200" b="1" dirty="0" smtClean="0"/>
            </a:br>
            <a:r>
              <a:rPr lang="id-ID" sz="3200" b="1" dirty="0"/>
              <a:t/>
            </a:r>
            <a:br>
              <a:rPr lang="id-ID" sz="3200" b="1" dirty="0"/>
            </a:br>
            <a:r>
              <a:rPr lang="id-ID" sz="3200" b="1" dirty="0" smtClean="0"/>
              <a:t/>
            </a:r>
            <a:br>
              <a:rPr lang="id-ID" sz="3200" b="1" dirty="0" smtClean="0"/>
            </a:br>
            <a:r>
              <a:rPr lang="id-ID" sz="3200" b="1" dirty="0"/>
              <a:t/>
            </a:r>
            <a:br>
              <a:rPr lang="id-ID" sz="3200" b="1" dirty="0"/>
            </a:br>
            <a:r>
              <a:rPr lang="id-ID" sz="3200" b="1" dirty="0" smtClean="0"/>
              <a:t/>
            </a:r>
            <a:br>
              <a:rPr lang="id-ID" sz="3200" b="1" dirty="0" smtClean="0"/>
            </a:br>
            <a:r>
              <a:rPr lang="id-ID" sz="3200" b="1" dirty="0"/>
              <a:t/>
            </a:r>
            <a:br>
              <a:rPr lang="id-ID" sz="3200" b="1" dirty="0"/>
            </a:br>
            <a:r>
              <a:rPr lang="id-ID" sz="3200" b="1" dirty="0" smtClean="0"/>
              <a:t/>
            </a:r>
            <a:br>
              <a:rPr lang="id-ID" sz="3200" b="1" dirty="0" smtClean="0"/>
            </a:br>
            <a:r>
              <a:rPr lang="id-ID" sz="3200" b="1" dirty="0"/>
              <a:t/>
            </a:r>
            <a:br>
              <a:rPr lang="id-ID" sz="3200" b="1" dirty="0"/>
            </a:br>
            <a:r>
              <a:rPr lang="id-ID" sz="3200" b="1" dirty="0" smtClean="0"/>
              <a:t/>
            </a:r>
            <a:br>
              <a:rPr lang="id-ID" sz="3200" b="1" dirty="0" smtClean="0"/>
            </a:br>
            <a:r>
              <a:rPr lang="id-ID" sz="3200" b="1" dirty="0" smtClean="0"/>
              <a:t/>
            </a:r>
            <a:br>
              <a:rPr lang="id-ID" sz="3200" b="1" dirty="0" smtClean="0"/>
            </a:br>
            <a:r>
              <a:rPr lang="id-ID" sz="4000" b="1" dirty="0"/>
              <a:t/>
            </a:r>
            <a:br>
              <a:rPr lang="id-ID" sz="4000" b="1" dirty="0"/>
            </a:br>
            <a:r>
              <a:rPr lang="id-ID" sz="4000" b="1" dirty="0" smtClean="0"/>
              <a:t>MODUL LANJUTAN 2 :</a:t>
            </a:r>
            <a:br>
              <a:rPr lang="id-ID" sz="4000" b="1" dirty="0" smtClean="0"/>
            </a:br>
            <a:r>
              <a:rPr lang="id-ID" sz="4000" b="1" dirty="0" smtClean="0"/>
              <a:t>RASIO KEUANGAN PILIHAN YG BERGUNA SBG PROSEDUR </a:t>
            </a:r>
            <a:r>
              <a:rPr lang="id-ID" sz="4000" b="1" dirty="0" smtClean="0"/>
              <a:t>ANALITIS</a:t>
            </a:r>
            <a:br>
              <a:rPr lang="id-ID" sz="4000" b="1" dirty="0" smtClean="0"/>
            </a:br>
            <a:r>
              <a:rPr lang="id-ID" sz="4000" b="1" dirty="0"/>
              <a:t/>
            </a:r>
            <a:br>
              <a:rPr lang="id-ID" sz="4000" b="1" dirty="0"/>
            </a:br>
            <a:r>
              <a:rPr lang="id-ID" sz="4000" b="1" dirty="0" smtClean="0"/>
              <a:t/>
            </a:r>
            <a:br>
              <a:rPr lang="id-ID" sz="4000" b="1" dirty="0" smtClean="0"/>
            </a:br>
            <a:endParaRPr lang="id-ID" sz="2400" b="1" dirty="0"/>
          </a:p>
        </p:txBody>
      </p:sp>
      <p:sp>
        <p:nvSpPr>
          <p:cNvPr id="3" name="Subtitle 2"/>
          <p:cNvSpPr>
            <a:spLocks noGrp="1"/>
          </p:cNvSpPr>
          <p:nvPr>
            <p:ph type="subTitle" idx="1"/>
          </p:nvPr>
        </p:nvSpPr>
        <p:spPr>
          <a:xfrm flipV="1">
            <a:off x="1154955" y="5625919"/>
            <a:ext cx="8825658" cy="45719"/>
          </a:xfrm>
        </p:spPr>
        <p:txBody>
          <a:bodyPr>
            <a:normAutofit fontScale="25000" lnSpcReduction="20000"/>
          </a:bodyPr>
          <a:lstStyle/>
          <a:p>
            <a:endParaRPr lang="id-ID" dirty="0"/>
          </a:p>
        </p:txBody>
      </p:sp>
    </p:spTree>
    <p:extLst>
      <p:ext uri="{BB962C8B-B14F-4D97-AF65-F5344CB8AC3E}">
        <p14:creationId xmlns:p14="http://schemas.microsoft.com/office/powerpoint/2010/main" val="366563481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682580"/>
            <a:ext cx="9856482" cy="5280338"/>
          </a:xfrm>
        </p:spPr>
        <p:txBody>
          <a:bodyPr/>
          <a:lstStyle/>
          <a:p>
            <a:r>
              <a:rPr lang="id-ID" sz="3200" b="1" dirty="0" smtClean="0"/>
              <a:t/>
            </a:r>
            <a:br>
              <a:rPr lang="id-ID" sz="3200" b="1" dirty="0" smtClean="0"/>
            </a:br>
            <a:r>
              <a:rPr lang="id-ID" sz="3200" b="1" dirty="0"/>
              <a:t/>
            </a:r>
            <a:br>
              <a:rPr lang="id-ID" sz="3200" b="1" dirty="0"/>
            </a:br>
            <a:r>
              <a:rPr lang="id-ID" sz="3200" b="1" dirty="0" smtClean="0"/>
              <a:t/>
            </a:r>
            <a:br>
              <a:rPr lang="id-ID" sz="3200" b="1" dirty="0" smtClean="0"/>
            </a:br>
            <a:r>
              <a:rPr lang="id-ID" sz="3200" b="1" dirty="0"/>
              <a:t/>
            </a:r>
            <a:br>
              <a:rPr lang="id-ID" sz="3200" b="1" dirty="0"/>
            </a:br>
            <a:r>
              <a:rPr lang="id-ID" sz="3200" b="1" dirty="0" smtClean="0"/>
              <a:t/>
            </a:r>
            <a:br>
              <a:rPr lang="id-ID" sz="3200" b="1" dirty="0" smtClean="0"/>
            </a:br>
            <a:r>
              <a:rPr lang="id-ID" sz="3200" b="1" dirty="0" smtClean="0"/>
              <a:t/>
            </a:r>
            <a:br>
              <a:rPr lang="id-ID" sz="3200" b="1" dirty="0" smtClean="0"/>
            </a:br>
            <a:r>
              <a:rPr lang="id-ID" sz="3200" b="1" dirty="0"/>
              <a:t/>
            </a:r>
            <a:br>
              <a:rPr lang="id-ID" sz="3200" b="1" dirty="0"/>
            </a:br>
            <a:r>
              <a:rPr lang="id-ID" sz="3200" b="1" dirty="0" smtClean="0"/>
              <a:t/>
            </a:r>
            <a:br>
              <a:rPr lang="id-ID" sz="3200" b="1" dirty="0" smtClean="0"/>
            </a:br>
            <a:r>
              <a:rPr lang="id-ID" sz="3200" b="1" dirty="0"/>
              <a:t/>
            </a:r>
            <a:br>
              <a:rPr lang="id-ID" sz="3200" b="1" dirty="0"/>
            </a:br>
            <a:r>
              <a:rPr lang="id-ID" sz="3200" b="1" dirty="0" smtClean="0"/>
              <a:t/>
            </a:r>
            <a:br>
              <a:rPr lang="id-ID" sz="3200" b="1" dirty="0" smtClean="0"/>
            </a:br>
            <a:r>
              <a:rPr lang="id-ID" sz="3200" b="1" dirty="0"/>
              <a:t/>
            </a:r>
            <a:br>
              <a:rPr lang="id-ID" sz="3200" b="1" dirty="0"/>
            </a:br>
            <a:r>
              <a:rPr lang="id-ID" sz="3200" b="1" dirty="0" smtClean="0"/>
              <a:t/>
            </a:r>
            <a:br>
              <a:rPr lang="id-ID" sz="3200" b="1" dirty="0" smtClean="0"/>
            </a:br>
            <a:r>
              <a:rPr lang="id-ID" sz="3200" b="1" dirty="0" smtClean="0"/>
              <a:t/>
            </a:r>
            <a:br>
              <a:rPr lang="id-ID" sz="3200" b="1" dirty="0" smtClean="0"/>
            </a:br>
            <a:r>
              <a:rPr lang="id-ID" sz="3200" b="1" dirty="0"/>
              <a:t/>
            </a:r>
            <a:br>
              <a:rPr lang="id-ID" sz="3200" b="1" dirty="0"/>
            </a:br>
            <a:r>
              <a:rPr lang="id-ID" sz="3200" b="1" dirty="0" smtClean="0"/>
              <a:t/>
            </a:r>
            <a:br>
              <a:rPr lang="id-ID" sz="3200" b="1" dirty="0" smtClean="0"/>
            </a:br>
            <a:r>
              <a:rPr lang="id-ID" sz="3200" b="1" dirty="0"/>
              <a:t/>
            </a:r>
            <a:br>
              <a:rPr lang="id-ID" sz="3200" b="1" dirty="0"/>
            </a:br>
            <a:r>
              <a:rPr lang="id-ID" sz="3200" b="1" dirty="0" smtClean="0"/>
              <a:t/>
            </a:r>
            <a:br>
              <a:rPr lang="id-ID" sz="3200" b="1" dirty="0" smtClean="0"/>
            </a:br>
            <a:r>
              <a:rPr lang="id-ID" sz="3200" b="1" dirty="0"/>
              <a:t/>
            </a:r>
            <a:br>
              <a:rPr lang="id-ID" sz="3200" b="1" dirty="0"/>
            </a:br>
            <a:r>
              <a:rPr lang="id-ID" sz="3200" b="1" dirty="0" smtClean="0"/>
              <a:t/>
            </a:r>
            <a:br>
              <a:rPr lang="id-ID" sz="3200" b="1" dirty="0" smtClean="0"/>
            </a:br>
            <a:r>
              <a:rPr lang="id-ID" sz="3200" b="1" dirty="0"/>
              <a:t/>
            </a:r>
            <a:br>
              <a:rPr lang="id-ID" sz="3200" b="1" dirty="0"/>
            </a:br>
            <a:r>
              <a:rPr lang="id-ID" sz="3200" b="1" dirty="0" smtClean="0"/>
              <a:t/>
            </a:r>
            <a:br>
              <a:rPr lang="id-ID" sz="3200" b="1" dirty="0" smtClean="0"/>
            </a:br>
            <a:r>
              <a:rPr lang="id-ID" sz="3200" b="1" dirty="0"/>
              <a:t/>
            </a:r>
            <a:br>
              <a:rPr lang="id-ID" sz="3200" b="1" dirty="0"/>
            </a:br>
            <a:r>
              <a:rPr lang="id-ID" sz="3200" b="1" dirty="0" smtClean="0"/>
              <a:t/>
            </a:r>
            <a:br>
              <a:rPr lang="id-ID" sz="3200" b="1" dirty="0" smtClean="0"/>
            </a:br>
            <a:r>
              <a:rPr lang="id-ID" sz="3200" b="1" dirty="0" smtClean="0"/>
              <a:t/>
            </a:r>
            <a:br>
              <a:rPr lang="id-ID" sz="3200" b="1" dirty="0" smtClean="0"/>
            </a:br>
            <a:r>
              <a:rPr lang="id-ID" sz="4000" b="1" dirty="0"/>
              <a:t/>
            </a:r>
            <a:br>
              <a:rPr lang="id-ID" sz="4000" b="1" dirty="0"/>
            </a:br>
            <a:r>
              <a:rPr lang="id-ID" sz="3600" b="1" dirty="0" smtClean="0"/>
              <a:t>1</a:t>
            </a:r>
            <a:r>
              <a:rPr lang="id-ID" sz="3600" b="1" dirty="0" smtClean="0"/>
              <a:t>. RASIO LIKUIDITAS</a:t>
            </a:r>
            <a:r>
              <a:rPr lang="id-ID" sz="4400" b="1" dirty="0" smtClean="0"/>
              <a:t> </a:t>
            </a:r>
            <a:r>
              <a:rPr lang="id-ID" sz="3200" b="1" dirty="0" smtClean="0"/>
              <a:t>(CR, QR &amp; OCFR =CFO/CL)</a:t>
            </a:r>
            <a:br>
              <a:rPr lang="id-ID" sz="3200" b="1" dirty="0" smtClean="0"/>
            </a:br>
            <a:r>
              <a:rPr lang="id-ID" sz="3600" b="1" dirty="0" smtClean="0"/>
              <a:t>2. RASIO AKTIVITAS (RTO &amp; HARI BEREDAR R </a:t>
            </a:r>
            <a:r>
              <a:rPr lang="id-ID" sz="3600" b="1" dirty="0" smtClean="0"/>
              <a:t/>
            </a:r>
            <a:br>
              <a:rPr lang="id-ID" sz="3600" b="1" dirty="0" smtClean="0"/>
            </a:br>
            <a:r>
              <a:rPr lang="id-ID" sz="3600" b="1" dirty="0"/>
              <a:t> </a:t>
            </a:r>
            <a:r>
              <a:rPr lang="id-ID" sz="3600" b="1" dirty="0" smtClean="0"/>
              <a:t>   </a:t>
            </a:r>
            <a:r>
              <a:rPr lang="id-ID" sz="3600" b="1" dirty="0" smtClean="0"/>
              <a:t>=  </a:t>
            </a:r>
            <a:r>
              <a:rPr lang="id-ID" sz="3600" b="1" dirty="0" smtClean="0"/>
              <a:t>365/RTO, ITO &amp; HARI I DI TANGAN)</a:t>
            </a:r>
            <a:br>
              <a:rPr lang="id-ID" sz="3600" b="1" dirty="0" smtClean="0"/>
            </a:br>
            <a:r>
              <a:rPr lang="id-ID" sz="3600" b="1" dirty="0" smtClean="0"/>
              <a:t>3. RASIO PROFITABILITAS (%GPM, ROA/ROI, </a:t>
            </a:r>
            <a:r>
              <a:rPr lang="id-ID" sz="3600" b="1" dirty="0" smtClean="0"/>
              <a:t/>
            </a:r>
            <a:br>
              <a:rPr lang="id-ID" sz="3600" b="1" dirty="0" smtClean="0"/>
            </a:br>
            <a:r>
              <a:rPr lang="id-ID" sz="3600" b="1" dirty="0"/>
              <a:t> </a:t>
            </a:r>
            <a:r>
              <a:rPr lang="id-ID" sz="3600" b="1" dirty="0" smtClean="0"/>
              <a:t>   </a:t>
            </a:r>
            <a:r>
              <a:rPr lang="id-ID" sz="3600" b="1" dirty="0" smtClean="0"/>
              <a:t>ROE</a:t>
            </a:r>
            <a:r>
              <a:rPr lang="id-ID" sz="3600" b="1" dirty="0" smtClean="0"/>
              <a:t>)</a:t>
            </a:r>
            <a:br>
              <a:rPr lang="id-ID" sz="3600" b="1" dirty="0" smtClean="0"/>
            </a:br>
            <a:r>
              <a:rPr lang="id-ID" sz="3600" b="1" dirty="0" smtClean="0"/>
              <a:t>4. RASIO COVERAGE </a:t>
            </a:r>
            <a:r>
              <a:rPr lang="id-ID" sz="3600" b="1" dirty="0" smtClean="0"/>
              <a:t>/LEVERAGE </a:t>
            </a:r>
            <a:r>
              <a:rPr lang="id-ID" sz="3600" b="1" dirty="0" smtClean="0"/>
              <a:t>(DER</a:t>
            </a:r>
            <a:r>
              <a:rPr lang="id-ID" sz="3600" b="1" dirty="0" smtClean="0"/>
              <a:t>,</a:t>
            </a:r>
            <a:br>
              <a:rPr lang="id-ID" sz="3600" b="1" dirty="0" smtClean="0"/>
            </a:br>
            <a:r>
              <a:rPr lang="id-ID" sz="3600" b="1" dirty="0"/>
              <a:t> </a:t>
            </a:r>
            <a:r>
              <a:rPr lang="id-ID" sz="3600" b="1" dirty="0" smtClean="0"/>
              <a:t>   </a:t>
            </a:r>
            <a:r>
              <a:rPr lang="id-ID" sz="3600" b="1" dirty="0" smtClean="0"/>
              <a:t>TI.EARNED</a:t>
            </a:r>
            <a:r>
              <a:rPr lang="id-ID" sz="3600" b="1" dirty="0" smtClean="0"/>
              <a:t>= </a:t>
            </a:r>
            <a:r>
              <a:rPr lang="id-ID" sz="3600" b="1" dirty="0" smtClean="0"/>
              <a:t>EBIT/I)</a:t>
            </a:r>
            <a:br>
              <a:rPr lang="id-ID" sz="3600" b="1" dirty="0" smtClean="0"/>
            </a:br>
            <a:r>
              <a:rPr lang="id-ID" sz="3600" b="1" dirty="0"/>
              <a:t/>
            </a:r>
            <a:br>
              <a:rPr lang="id-ID" sz="3600" b="1" dirty="0"/>
            </a:br>
            <a:endParaRPr lang="id-ID" sz="2400" b="1" dirty="0"/>
          </a:p>
        </p:txBody>
      </p:sp>
      <p:sp>
        <p:nvSpPr>
          <p:cNvPr id="3" name="Subtitle 2"/>
          <p:cNvSpPr>
            <a:spLocks noGrp="1"/>
          </p:cNvSpPr>
          <p:nvPr>
            <p:ph type="subTitle" idx="1"/>
          </p:nvPr>
        </p:nvSpPr>
        <p:spPr>
          <a:xfrm flipV="1">
            <a:off x="1154955" y="5625919"/>
            <a:ext cx="8825658" cy="45719"/>
          </a:xfrm>
        </p:spPr>
        <p:txBody>
          <a:bodyPr>
            <a:normAutofit fontScale="25000" lnSpcReduction="20000"/>
          </a:bodyPr>
          <a:lstStyle/>
          <a:p>
            <a:endParaRPr lang="id-ID" dirty="0"/>
          </a:p>
        </p:txBody>
      </p:sp>
    </p:spTree>
    <p:extLst>
      <p:ext uri="{BB962C8B-B14F-4D97-AF65-F5344CB8AC3E}">
        <p14:creationId xmlns:p14="http://schemas.microsoft.com/office/powerpoint/2010/main" val="279512549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682580"/>
            <a:ext cx="9856482" cy="5280338"/>
          </a:xfrm>
        </p:spPr>
        <p:txBody>
          <a:bodyPr/>
          <a:lstStyle/>
          <a:p>
            <a:r>
              <a:rPr lang="id-ID" sz="3200" b="1" dirty="0" smtClean="0"/>
              <a:t/>
            </a:r>
            <a:br>
              <a:rPr lang="id-ID" sz="3200" b="1" dirty="0" smtClean="0"/>
            </a:br>
            <a:r>
              <a:rPr lang="id-ID" sz="3200" b="1" dirty="0"/>
              <a:t/>
            </a:r>
            <a:br>
              <a:rPr lang="id-ID" sz="3200" b="1" dirty="0"/>
            </a:br>
            <a:r>
              <a:rPr lang="id-ID" sz="3200" b="1" dirty="0" smtClean="0"/>
              <a:t/>
            </a:r>
            <a:br>
              <a:rPr lang="id-ID" sz="3200" b="1" dirty="0" smtClean="0"/>
            </a:br>
            <a:r>
              <a:rPr lang="id-ID" sz="3200" b="1" dirty="0"/>
              <a:t/>
            </a:r>
            <a:br>
              <a:rPr lang="id-ID" sz="3200" b="1" dirty="0"/>
            </a:br>
            <a:r>
              <a:rPr lang="id-ID" sz="3200" b="1" dirty="0" smtClean="0"/>
              <a:t/>
            </a:r>
            <a:br>
              <a:rPr lang="id-ID" sz="3200" b="1" dirty="0" smtClean="0"/>
            </a:br>
            <a:r>
              <a:rPr lang="id-ID" sz="3200" b="1" dirty="0" smtClean="0"/>
              <a:t/>
            </a:r>
            <a:br>
              <a:rPr lang="id-ID" sz="3200" b="1" dirty="0" smtClean="0"/>
            </a:br>
            <a:r>
              <a:rPr lang="id-ID" sz="3200" b="1" dirty="0"/>
              <a:t/>
            </a:r>
            <a:br>
              <a:rPr lang="id-ID" sz="3200" b="1" dirty="0"/>
            </a:br>
            <a:r>
              <a:rPr lang="id-ID" sz="3200" b="1" dirty="0" smtClean="0"/>
              <a:t/>
            </a:r>
            <a:br>
              <a:rPr lang="id-ID" sz="3200" b="1" dirty="0" smtClean="0"/>
            </a:br>
            <a:r>
              <a:rPr lang="id-ID" sz="3200" b="1" dirty="0"/>
              <a:t/>
            </a:r>
            <a:br>
              <a:rPr lang="id-ID" sz="3200" b="1" dirty="0"/>
            </a:br>
            <a:r>
              <a:rPr lang="id-ID" sz="3200" b="1" dirty="0" smtClean="0"/>
              <a:t/>
            </a:r>
            <a:br>
              <a:rPr lang="id-ID" sz="3200" b="1" dirty="0" smtClean="0"/>
            </a:br>
            <a:r>
              <a:rPr lang="id-ID" sz="3200" b="1" dirty="0"/>
              <a:t/>
            </a:r>
            <a:br>
              <a:rPr lang="id-ID" sz="3200" b="1" dirty="0"/>
            </a:br>
            <a:r>
              <a:rPr lang="id-ID" sz="3200" b="1" dirty="0" smtClean="0"/>
              <a:t/>
            </a:r>
            <a:br>
              <a:rPr lang="id-ID" sz="3200" b="1" dirty="0" smtClean="0"/>
            </a:br>
            <a:r>
              <a:rPr lang="id-ID" sz="3200" b="1" dirty="0" smtClean="0"/>
              <a:t/>
            </a:r>
            <a:br>
              <a:rPr lang="id-ID" sz="3200" b="1" dirty="0" smtClean="0"/>
            </a:br>
            <a:r>
              <a:rPr lang="id-ID" sz="3200" b="1" dirty="0"/>
              <a:t/>
            </a:r>
            <a:br>
              <a:rPr lang="id-ID" sz="3200" b="1" dirty="0"/>
            </a:br>
            <a:r>
              <a:rPr lang="id-ID" sz="3200" b="1" dirty="0" smtClean="0"/>
              <a:t/>
            </a:r>
            <a:br>
              <a:rPr lang="id-ID" sz="3200" b="1" dirty="0" smtClean="0"/>
            </a:br>
            <a:r>
              <a:rPr lang="id-ID" sz="3200" b="1" dirty="0"/>
              <a:t/>
            </a:r>
            <a:br>
              <a:rPr lang="id-ID" sz="3200" b="1" dirty="0"/>
            </a:br>
            <a:r>
              <a:rPr lang="id-ID" sz="3200" b="1" dirty="0" smtClean="0"/>
              <a:t/>
            </a:r>
            <a:br>
              <a:rPr lang="id-ID" sz="3200" b="1" dirty="0" smtClean="0"/>
            </a:br>
            <a:r>
              <a:rPr lang="id-ID" sz="3200" b="1" dirty="0"/>
              <a:t/>
            </a:r>
            <a:br>
              <a:rPr lang="id-ID" sz="3200" b="1" dirty="0"/>
            </a:br>
            <a:r>
              <a:rPr lang="id-ID" sz="3200" b="1" dirty="0" smtClean="0"/>
              <a:t/>
            </a:r>
            <a:br>
              <a:rPr lang="id-ID" sz="3200" b="1" dirty="0" smtClean="0"/>
            </a:br>
            <a:r>
              <a:rPr lang="id-ID" sz="3200" b="1" dirty="0"/>
              <a:t/>
            </a:r>
            <a:br>
              <a:rPr lang="id-ID" sz="3200" b="1" dirty="0"/>
            </a:br>
            <a:r>
              <a:rPr lang="id-ID" sz="3200" b="1" dirty="0"/>
              <a:t/>
            </a:r>
            <a:br>
              <a:rPr lang="id-ID" sz="3200" b="1" dirty="0"/>
            </a:br>
            <a:r>
              <a:rPr lang="id-ID" sz="3200" b="1" dirty="0" smtClean="0"/>
              <a:t/>
            </a:r>
            <a:br>
              <a:rPr lang="id-ID" sz="3200" b="1" dirty="0" smtClean="0"/>
            </a:br>
            <a:r>
              <a:rPr lang="id-ID" sz="3200" b="1" dirty="0" smtClean="0"/>
              <a:t/>
            </a:r>
            <a:br>
              <a:rPr lang="id-ID" sz="3200" b="1" dirty="0" smtClean="0"/>
            </a:br>
            <a:r>
              <a:rPr lang="id-ID" sz="4000" b="1" dirty="0"/>
              <a:t/>
            </a:r>
            <a:br>
              <a:rPr lang="id-ID" sz="4000" b="1" dirty="0"/>
            </a:br>
            <a:r>
              <a:rPr lang="id-ID" sz="3600" b="1" dirty="0" smtClean="0"/>
              <a:t/>
            </a:r>
            <a:br>
              <a:rPr lang="id-ID" sz="3600" b="1" dirty="0" smtClean="0"/>
            </a:br>
            <a:r>
              <a:rPr lang="id-ID" b="1" dirty="0" smtClean="0"/>
              <a:t>TOPIK-TOPIK KHUSUS MENGENA</a:t>
            </a:r>
            <a:r>
              <a:rPr lang="id-ID" b="1" dirty="0" smtClean="0"/>
              <a:t>I BUKTI AUDIT</a:t>
            </a:r>
            <a:br>
              <a:rPr lang="id-ID" b="1" dirty="0" smtClean="0"/>
            </a:br>
            <a:r>
              <a:rPr lang="id-ID" sz="3600" b="1" dirty="0" smtClean="0"/>
              <a:t/>
            </a:r>
            <a:br>
              <a:rPr lang="id-ID" sz="3600" b="1" dirty="0" smtClean="0"/>
            </a:br>
            <a:r>
              <a:rPr lang="id-ID" sz="3600" b="1" dirty="0" smtClean="0"/>
              <a:t/>
            </a:r>
            <a:br>
              <a:rPr lang="id-ID" sz="3600" b="1" dirty="0" smtClean="0"/>
            </a:br>
            <a:r>
              <a:rPr lang="id-ID" sz="3600" b="1" dirty="0"/>
              <a:t/>
            </a:r>
            <a:br>
              <a:rPr lang="id-ID" sz="3600" b="1" dirty="0"/>
            </a:br>
            <a:endParaRPr lang="id-ID" sz="2400" b="1" dirty="0"/>
          </a:p>
        </p:txBody>
      </p:sp>
      <p:sp>
        <p:nvSpPr>
          <p:cNvPr id="3" name="Subtitle 2"/>
          <p:cNvSpPr>
            <a:spLocks noGrp="1"/>
          </p:cNvSpPr>
          <p:nvPr>
            <p:ph type="subTitle" idx="1"/>
          </p:nvPr>
        </p:nvSpPr>
        <p:spPr>
          <a:xfrm flipV="1">
            <a:off x="1154955" y="5625919"/>
            <a:ext cx="8825658" cy="45719"/>
          </a:xfrm>
        </p:spPr>
        <p:txBody>
          <a:bodyPr>
            <a:normAutofit fontScale="25000" lnSpcReduction="20000"/>
          </a:bodyPr>
          <a:lstStyle/>
          <a:p>
            <a:endParaRPr lang="id-ID" dirty="0"/>
          </a:p>
        </p:txBody>
      </p:sp>
    </p:spTree>
    <p:extLst>
      <p:ext uri="{BB962C8B-B14F-4D97-AF65-F5344CB8AC3E}">
        <p14:creationId xmlns:p14="http://schemas.microsoft.com/office/powerpoint/2010/main" val="315251835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682580"/>
            <a:ext cx="9856482" cy="5280338"/>
          </a:xfrm>
        </p:spPr>
        <p:txBody>
          <a:bodyPr/>
          <a:lstStyle/>
          <a:p>
            <a:r>
              <a:rPr lang="id-ID" sz="3200" b="1" dirty="0" smtClean="0"/>
              <a:t/>
            </a:r>
            <a:br>
              <a:rPr lang="id-ID" sz="3200" b="1" dirty="0" smtClean="0"/>
            </a:br>
            <a:r>
              <a:rPr lang="id-ID" sz="3200" b="1" dirty="0"/>
              <a:t/>
            </a:r>
            <a:br>
              <a:rPr lang="id-ID" sz="3200" b="1" dirty="0"/>
            </a:br>
            <a:r>
              <a:rPr lang="id-ID" sz="3200" b="1" dirty="0" smtClean="0"/>
              <a:t/>
            </a:r>
            <a:br>
              <a:rPr lang="id-ID" sz="3200" b="1" dirty="0" smtClean="0"/>
            </a:br>
            <a:r>
              <a:rPr lang="id-ID" sz="3200" b="1" dirty="0"/>
              <a:t/>
            </a:r>
            <a:br>
              <a:rPr lang="id-ID" sz="3200" b="1" dirty="0"/>
            </a:br>
            <a:r>
              <a:rPr lang="id-ID" sz="3200" b="1" dirty="0" smtClean="0"/>
              <a:t/>
            </a:r>
            <a:br>
              <a:rPr lang="id-ID" sz="3200" b="1" dirty="0" smtClean="0"/>
            </a:br>
            <a:r>
              <a:rPr lang="id-ID" sz="3200" b="1" dirty="0" smtClean="0"/>
              <a:t/>
            </a:r>
            <a:br>
              <a:rPr lang="id-ID" sz="3200" b="1" dirty="0" smtClean="0"/>
            </a:br>
            <a:r>
              <a:rPr lang="id-ID" sz="3200" b="1" dirty="0"/>
              <a:t/>
            </a:r>
            <a:br>
              <a:rPr lang="id-ID" sz="3200" b="1" dirty="0"/>
            </a:br>
            <a:r>
              <a:rPr lang="id-ID" sz="3200" b="1" dirty="0" smtClean="0"/>
              <a:t/>
            </a:r>
            <a:br>
              <a:rPr lang="id-ID" sz="3200" b="1" dirty="0" smtClean="0"/>
            </a:br>
            <a:r>
              <a:rPr lang="id-ID" sz="3200" b="1" dirty="0"/>
              <a:t/>
            </a:r>
            <a:br>
              <a:rPr lang="id-ID" sz="3200" b="1" dirty="0"/>
            </a:br>
            <a:r>
              <a:rPr lang="id-ID" sz="3200" b="1" dirty="0" smtClean="0"/>
              <a:t/>
            </a:r>
            <a:br>
              <a:rPr lang="id-ID" sz="3200" b="1" dirty="0" smtClean="0"/>
            </a:br>
            <a:r>
              <a:rPr lang="id-ID" sz="3200" b="1" dirty="0"/>
              <a:t/>
            </a:r>
            <a:br>
              <a:rPr lang="id-ID" sz="3200" b="1" dirty="0"/>
            </a:br>
            <a:r>
              <a:rPr lang="id-ID" sz="3200" b="1" dirty="0" smtClean="0"/>
              <a:t/>
            </a:r>
            <a:br>
              <a:rPr lang="id-ID" sz="3200" b="1" dirty="0" smtClean="0"/>
            </a:br>
            <a:r>
              <a:rPr lang="id-ID" sz="3200" b="1" dirty="0" smtClean="0"/>
              <a:t/>
            </a:r>
            <a:br>
              <a:rPr lang="id-ID" sz="3200" b="1" dirty="0" smtClean="0"/>
            </a:br>
            <a:r>
              <a:rPr lang="id-ID" sz="3200" b="1" dirty="0"/>
              <a:t/>
            </a:r>
            <a:br>
              <a:rPr lang="id-ID" sz="3200" b="1" dirty="0"/>
            </a:br>
            <a:r>
              <a:rPr lang="id-ID" sz="3200" b="1" dirty="0" smtClean="0"/>
              <a:t/>
            </a:r>
            <a:br>
              <a:rPr lang="id-ID" sz="3200" b="1" dirty="0" smtClean="0"/>
            </a:br>
            <a:r>
              <a:rPr lang="id-ID" sz="3200" b="1" dirty="0"/>
              <a:t/>
            </a:r>
            <a:br>
              <a:rPr lang="id-ID" sz="3200" b="1" dirty="0"/>
            </a:br>
            <a:r>
              <a:rPr lang="id-ID" sz="3200" b="1" dirty="0" smtClean="0"/>
              <a:t/>
            </a:r>
            <a:br>
              <a:rPr lang="id-ID" sz="3200" b="1" dirty="0" smtClean="0"/>
            </a:br>
            <a:r>
              <a:rPr lang="id-ID" sz="3200" b="1" dirty="0"/>
              <a:t/>
            </a:r>
            <a:br>
              <a:rPr lang="id-ID" sz="3200" b="1" dirty="0"/>
            </a:br>
            <a:r>
              <a:rPr lang="id-ID" sz="3200" b="1" dirty="0" smtClean="0"/>
              <a:t/>
            </a:r>
            <a:br>
              <a:rPr lang="id-ID" sz="3200" b="1" dirty="0" smtClean="0"/>
            </a:br>
            <a:r>
              <a:rPr lang="id-ID" sz="3200" b="1" dirty="0"/>
              <a:t/>
            </a:r>
            <a:br>
              <a:rPr lang="id-ID" sz="3200" b="1" dirty="0"/>
            </a:br>
            <a:r>
              <a:rPr lang="id-ID" sz="3200" b="1" dirty="0" smtClean="0"/>
              <a:t/>
            </a:r>
            <a:br>
              <a:rPr lang="id-ID" sz="3200" b="1" dirty="0" smtClean="0"/>
            </a:br>
            <a:r>
              <a:rPr lang="id-ID" sz="3200" b="1" dirty="0"/>
              <a:t/>
            </a:r>
            <a:br>
              <a:rPr lang="id-ID" sz="3200" b="1" dirty="0"/>
            </a:br>
            <a:r>
              <a:rPr lang="id-ID" sz="3200" b="1" dirty="0" smtClean="0"/>
              <a:t/>
            </a:r>
            <a:br>
              <a:rPr lang="id-ID" sz="3200" b="1" dirty="0" smtClean="0"/>
            </a:br>
            <a:r>
              <a:rPr lang="id-ID" sz="3200" b="1" dirty="0" smtClean="0"/>
              <a:t/>
            </a:r>
            <a:br>
              <a:rPr lang="id-ID" sz="3200" b="1" dirty="0" smtClean="0"/>
            </a:br>
            <a:r>
              <a:rPr lang="id-ID" sz="4000" b="1" dirty="0"/>
              <a:t/>
            </a:r>
            <a:br>
              <a:rPr lang="id-ID" sz="4000" b="1" dirty="0"/>
            </a:br>
            <a:r>
              <a:rPr lang="id-ID" sz="3600" b="1" dirty="0" smtClean="0"/>
              <a:t> </a:t>
            </a:r>
            <a:r>
              <a:rPr lang="id-ID" sz="3600" b="1" dirty="0" smtClean="0">
                <a:solidFill>
                  <a:srgbClr val="FF0000"/>
                </a:solidFill>
              </a:rPr>
              <a:t>PERTIMBANGAN DALAM AUDITING KAS:</a:t>
            </a:r>
            <a:br>
              <a:rPr lang="id-ID" sz="3600" b="1" dirty="0" smtClean="0">
                <a:solidFill>
                  <a:srgbClr val="FF0000"/>
                </a:solidFill>
              </a:rPr>
            </a:br>
            <a:r>
              <a:rPr lang="id-ID" sz="3600" b="1" dirty="0" smtClean="0"/>
              <a:t/>
            </a:r>
            <a:br>
              <a:rPr lang="id-ID" sz="3600" b="1" dirty="0" smtClean="0"/>
            </a:br>
            <a:r>
              <a:rPr lang="id-ID" sz="3600" b="1" dirty="0" smtClean="0"/>
              <a:t>1. KITING= LEBIH SAJI KAS DG </a:t>
            </a:r>
            <a:br>
              <a:rPr lang="id-ID" sz="3600" b="1" dirty="0" smtClean="0"/>
            </a:br>
            <a:r>
              <a:rPr lang="id-ID" sz="3600" b="1" dirty="0"/>
              <a:t> </a:t>
            </a:r>
            <a:r>
              <a:rPr lang="id-ID" sz="3600" b="1" dirty="0" smtClean="0"/>
              <a:t>   </a:t>
            </a:r>
            <a:r>
              <a:rPr lang="id-ID" sz="3600" b="1" dirty="0" smtClean="0"/>
              <a:t>MENGGUNAKAN 2 ATAU LEBIH RK DG </a:t>
            </a:r>
            <a:br>
              <a:rPr lang="id-ID" sz="3600" b="1" dirty="0" smtClean="0"/>
            </a:br>
            <a:r>
              <a:rPr lang="id-ID" sz="3600" b="1" dirty="0"/>
              <a:t> </a:t>
            </a:r>
            <a:r>
              <a:rPr lang="id-ID" sz="3600" b="1" dirty="0" smtClean="0"/>
              <a:t>   </a:t>
            </a:r>
            <a:r>
              <a:rPr lang="id-ID" sz="3600" b="1" dirty="0" smtClean="0"/>
              <a:t>CARA DPT DIDETEAKSI DG MEMBUAT   </a:t>
            </a:r>
            <a:br>
              <a:rPr lang="id-ID" sz="3600" b="1" dirty="0" smtClean="0"/>
            </a:br>
            <a:r>
              <a:rPr lang="id-ID" sz="3600" b="1" dirty="0"/>
              <a:t> </a:t>
            </a:r>
            <a:r>
              <a:rPr lang="id-ID" sz="3600" b="1" dirty="0" smtClean="0"/>
              <a:t>  </a:t>
            </a:r>
            <a:r>
              <a:rPr lang="id-ID" sz="3600" b="1" dirty="0" smtClean="0"/>
              <a:t> SKEDUL TRANSFER BANK &amp; REKONSILIASI 4</a:t>
            </a:r>
            <a:br>
              <a:rPr lang="id-ID" sz="3600" b="1" dirty="0" smtClean="0"/>
            </a:br>
            <a:r>
              <a:rPr lang="id-ID" sz="3600" b="1" dirty="0"/>
              <a:t> </a:t>
            </a:r>
            <a:r>
              <a:rPr lang="id-ID" sz="3600" b="1" dirty="0" smtClean="0"/>
              <a:t>  </a:t>
            </a:r>
            <a:r>
              <a:rPr lang="id-ID" sz="3600" b="1" dirty="0" smtClean="0"/>
              <a:t> KOLOM</a:t>
            </a:r>
            <a:br>
              <a:rPr lang="id-ID" sz="3600" b="1" dirty="0" smtClean="0"/>
            </a:br>
            <a:r>
              <a:rPr lang="id-ID" sz="3600" b="1" dirty="0" smtClean="0"/>
              <a:t>2. REKONSILIASI BANK - SKEDUL TRANSFER </a:t>
            </a:r>
            <a:br>
              <a:rPr lang="id-ID" sz="3600" b="1" dirty="0" smtClean="0"/>
            </a:br>
            <a:r>
              <a:rPr lang="id-ID" sz="3600" b="1" dirty="0"/>
              <a:t> </a:t>
            </a:r>
            <a:r>
              <a:rPr lang="id-ID" sz="3600" b="1" dirty="0" smtClean="0"/>
              <a:t>   BANK AKAN MENUNJUKKAN SELURUH </a:t>
            </a:r>
            <a:br>
              <a:rPr lang="id-ID" sz="3600" b="1" dirty="0" smtClean="0"/>
            </a:br>
            <a:r>
              <a:rPr lang="id-ID" sz="3600" b="1" dirty="0"/>
              <a:t> </a:t>
            </a:r>
            <a:r>
              <a:rPr lang="id-ID" sz="3600" b="1" dirty="0" smtClean="0"/>
              <a:t>   TANSFER ANTAR BANK</a:t>
            </a:r>
            <a:r>
              <a:rPr lang="id-ID" sz="3600" b="1" dirty="0"/>
              <a:t/>
            </a:r>
            <a:br>
              <a:rPr lang="id-ID" sz="3600" b="1" dirty="0"/>
            </a:br>
            <a:endParaRPr lang="id-ID" sz="2400" b="1" dirty="0"/>
          </a:p>
        </p:txBody>
      </p:sp>
      <p:sp>
        <p:nvSpPr>
          <p:cNvPr id="3" name="Subtitle 2"/>
          <p:cNvSpPr>
            <a:spLocks noGrp="1"/>
          </p:cNvSpPr>
          <p:nvPr>
            <p:ph type="subTitle" idx="1"/>
          </p:nvPr>
        </p:nvSpPr>
        <p:spPr>
          <a:xfrm flipV="1">
            <a:off x="1154955" y="5625919"/>
            <a:ext cx="8825658" cy="45719"/>
          </a:xfrm>
        </p:spPr>
        <p:txBody>
          <a:bodyPr>
            <a:normAutofit fontScale="25000" lnSpcReduction="20000"/>
          </a:bodyPr>
          <a:lstStyle/>
          <a:p>
            <a:endParaRPr lang="id-ID" dirty="0"/>
          </a:p>
        </p:txBody>
      </p:sp>
    </p:spTree>
    <p:extLst>
      <p:ext uri="{BB962C8B-B14F-4D97-AF65-F5344CB8AC3E}">
        <p14:creationId xmlns:p14="http://schemas.microsoft.com/office/powerpoint/2010/main" val="34187910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682580"/>
            <a:ext cx="9856482" cy="5280338"/>
          </a:xfrm>
        </p:spPr>
        <p:txBody>
          <a:bodyPr/>
          <a:lstStyle/>
          <a:p>
            <a:r>
              <a:rPr lang="id-ID" sz="3600" b="1" dirty="0" smtClean="0"/>
              <a:t>STANDARAUDIT MENDEFINISKAN PROSEDUR ANALITIS SBG EVALUASI INFORMASI KEUANGAN MELALUI ANALISIS HUBUNGAN WJAR ANTARA DATA KEUANGAN DAN NON KEUANGAN</a:t>
            </a:r>
            <a:br>
              <a:rPr lang="id-ID" sz="3600" b="1" dirty="0" smtClean="0"/>
            </a:br>
            <a:r>
              <a:rPr lang="id-ID" sz="3600" b="1" dirty="0"/>
              <a:t/>
            </a:r>
            <a:br>
              <a:rPr lang="id-ID" sz="3600" b="1" dirty="0"/>
            </a:br>
            <a:r>
              <a:rPr lang="id-ID" sz="3600" b="1" dirty="0" smtClean="0"/>
              <a:t/>
            </a:r>
            <a:br>
              <a:rPr lang="id-ID" sz="3600" b="1" dirty="0" smtClean="0"/>
            </a:br>
            <a:endParaRPr lang="id-ID" sz="3600" b="1" dirty="0"/>
          </a:p>
        </p:txBody>
      </p:sp>
      <p:sp>
        <p:nvSpPr>
          <p:cNvPr id="3" name="Subtitle 2"/>
          <p:cNvSpPr>
            <a:spLocks noGrp="1"/>
          </p:cNvSpPr>
          <p:nvPr>
            <p:ph type="subTitle" idx="1"/>
          </p:nvPr>
        </p:nvSpPr>
        <p:spPr>
          <a:xfrm flipV="1">
            <a:off x="1154955" y="5638798"/>
            <a:ext cx="8825658" cy="45719"/>
          </a:xfrm>
        </p:spPr>
        <p:txBody>
          <a:bodyPr>
            <a:normAutofit fontScale="25000" lnSpcReduction="20000"/>
          </a:bodyPr>
          <a:lstStyle/>
          <a:p>
            <a:endParaRPr lang="id-ID" dirty="0"/>
          </a:p>
        </p:txBody>
      </p:sp>
    </p:spTree>
    <p:extLst>
      <p:ext uri="{BB962C8B-B14F-4D97-AF65-F5344CB8AC3E}">
        <p14:creationId xmlns:p14="http://schemas.microsoft.com/office/powerpoint/2010/main" val="164373189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682580"/>
            <a:ext cx="9856482" cy="5280338"/>
          </a:xfrm>
        </p:spPr>
        <p:txBody>
          <a:bodyPr/>
          <a:lstStyle/>
          <a:p>
            <a:r>
              <a:rPr lang="id-ID" sz="3200" b="1" dirty="0" smtClean="0"/>
              <a:t/>
            </a:r>
            <a:br>
              <a:rPr lang="id-ID" sz="3200" b="1" dirty="0" smtClean="0"/>
            </a:br>
            <a:r>
              <a:rPr lang="id-ID" sz="3200" b="1" dirty="0"/>
              <a:t/>
            </a:r>
            <a:br>
              <a:rPr lang="id-ID" sz="3200" b="1" dirty="0"/>
            </a:br>
            <a:r>
              <a:rPr lang="id-ID" sz="3200" b="1" dirty="0" smtClean="0"/>
              <a:t/>
            </a:r>
            <a:br>
              <a:rPr lang="id-ID" sz="3200" b="1" dirty="0" smtClean="0"/>
            </a:br>
            <a:r>
              <a:rPr lang="id-ID" sz="3200" b="1" dirty="0"/>
              <a:t/>
            </a:r>
            <a:br>
              <a:rPr lang="id-ID" sz="3200" b="1" dirty="0"/>
            </a:br>
            <a:r>
              <a:rPr lang="id-ID" sz="3200" b="1" dirty="0" smtClean="0"/>
              <a:t/>
            </a:r>
            <a:br>
              <a:rPr lang="id-ID" sz="3200" b="1" dirty="0" smtClean="0"/>
            </a:br>
            <a:r>
              <a:rPr lang="id-ID" sz="3200" b="1" dirty="0" smtClean="0"/>
              <a:t/>
            </a:r>
            <a:br>
              <a:rPr lang="id-ID" sz="3200" b="1" dirty="0" smtClean="0"/>
            </a:br>
            <a:r>
              <a:rPr lang="id-ID" sz="3200" b="1" dirty="0"/>
              <a:t/>
            </a:r>
            <a:br>
              <a:rPr lang="id-ID" sz="3200" b="1" dirty="0"/>
            </a:br>
            <a:r>
              <a:rPr lang="id-ID" sz="3200" b="1" dirty="0" smtClean="0"/>
              <a:t/>
            </a:r>
            <a:br>
              <a:rPr lang="id-ID" sz="3200" b="1" dirty="0" smtClean="0"/>
            </a:br>
            <a:r>
              <a:rPr lang="id-ID" sz="3200" b="1" dirty="0"/>
              <a:t/>
            </a:r>
            <a:br>
              <a:rPr lang="id-ID" sz="3200" b="1" dirty="0"/>
            </a:br>
            <a:r>
              <a:rPr lang="id-ID" sz="3200" b="1" dirty="0" smtClean="0"/>
              <a:t/>
            </a:r>
            <a:br>
              <a:rPr lang="id-ID" sz="3200" b="1" dirty="0" smtClean="0"/>
            </a:br>
            <a:r>
              <a:rPr lang="id-ID" sz="3200" b="1" dirty="0"/>
              <a:t/>
            </a:r>
            <a:br>
              <a:rPr lang="id-ID" sz="3200" b="1" dirty="0"/>
            </a:br>
            <a:r>
              <a:rPr lang="id-ID" sz="3200" b="1" dirty="0" smtClean="0"/>
              <a:t/>
            </a:r>
            <a:br>
              <a:rPr lang="id-ID" sz="3200" b="1" dirty="0" smtClean="0"/>
            </a:br>
            <a:r>
              <a:rPr lang="id-ID" sz="3200" b="1" dirty="0" smtClean="0"/>
              <a:t/>
            </a:r>
            <a:br>
              <a:rPr lang="id-ID" sz="3200" b="1" dirty="0" smtClean="0"/>
            </a:br>
            <a:r>
              <a:rPr lang="id-ID" sz="3200" b="1" dirty="0"/>
              <a:t/>
            </a:r>
            <a:br>
              <a:rPr lang="id-ID" sz="3200" b="1" dirty="0"/>
            </a:br>
            <a:r>
              <a:rPr lang="id-ID" sz="3200" b="1" dirty="0" smtClean="0"/>
              <a:t/>
            </a:r>
            <a:br>
              <a:rPr lang="id-ID" sz="3200" b="1" dirty="0" smtClean="0"/>
            </a:br>
            <a:r>
              <a:rPr lang="id-ID" sz="3200" b="1" dirty="0"/>
              <a:t/>
            </a:r>
            <a:br>
              <a:rPr lang="id-ID" sz="3200" b="1" dirty="0"/>
            </a:br>
            <a:r>
              <a:rPr lang="id-ID" sz="3200" b="1" dirty="0" smtClean="0"/>
              <a:t/>
            </a:r>
            <a:br>
              <a:rPr lang="id-ID" sz="3200" b="1" dirty="0" smtClean="0"/>
            </a:br>
            <a:r>
              <a:rPr lang="id-ID" sz="3200" b="1" dirty="0"/>
              <a:t/>
            </a:r>
            <a:br>
              <a:rPr lang="id-ID" sz="3200" b="1" dirty="0"/>
            </a:br>
            <a:r>
              <a:rPr lang="id-ID" sz="3200" b="1" dirty="0" smtClean="0"/>
              <a:t/>
            </a:r>
            <a:br>
              <a:rPr lang="id-ID" sz="3200" b="1" dirty="0" smtClean="0"/>
            </a:br>
            <a:r>
              <a:rPr lang="id-ID" sz="3200" b="1" dirty="0"/>
              <a:t/>
            </a:r>
            <a:br>
              <a:rPr lang="id-ID" sz="3200" b="1" dirty="0"/>
            </a:br>
            <a:r>
              <a:rPr lang="id-ID" sz="3200" b="1" dirty="0" smtClean="0"/>
              <a:t/>
            </a:r>
            <a:br>
              <a:rPr lang="id-ID" sz="3200" b="1" dirty="0" smtClean="0"/>
            </a:br>
            <a:r>
              <a:rPr lang="id-ID" sz="3200" b="1" dirty="0"/>
              <a:t/>
            </a:r>
            <a:br>
              <a:rPr lang="id-ID" sz="3200" b="1" dirty="0"/>
            </a:br>
            <a:r>
              <a:rPr lang="id-ID" sz="3200" b="1" dirty="0" smtClean="0"/>
              <a:t/>
            </a:r>
            <a:br>
              <a:rPr lang="id-ID" sz="3200" b="1" dirty="0" smtClean="0"/>
            </a:br>
            <a:r>
              <a:rPr lang="id-ID" sz="3200" b="1" dirty="0" smtClean="0"/>
              <a:t/>
            </a:r>
            <a:br>
              <a:rPr lang="id-ID" sz="3200" b="1" dirty="0" smtClean="0"/>
            </a:br>
            <a:r>
              <a:rPr lang="id-ID" sz="4000" b="1" dirty="0"/>
              <a:t/>
            </a:r>
            <a:br>
              <a:rPr lang="id-ID" sz="4000" b="1" dirty="0"/>
            </a:br>
            <a:r>
              <a:rPr lang="id-ID" sz="4000" b="1" dirty="0" smtClean="0"/>
              <a:t>3. CUT OFF B</a:t>
            </a:r>
            <a:r>
              <a:rPr lang="id-ID" sz="3600" b="1" dirty="0" smtClean="0"/>
              <a:t>ANK ( 8-10 HR PERTAMA </a:t>
            </a:r>
            <a:br>
              <a:rPr lang="id-ID" sz="3600" b="1" dirty="0" smtClean="0"/>
            </a:br>
            <a:r>
              <a:rPr lang="id-ID" sz="3600" b="1" dirty="0"/>
              <a:t> </a:t>
            </a:r>
            <a:r>
              <a:rPr lang="id-ID" sz="3600" b="1" dirty="0" smtClean="0"/>
              <a:t>   </a:t>
            </a:r>
            <a:r>
              <a:rPr lang="id-ID" sz="3600" b="1" dirty="0" smtClean="0"/>
              <a:t>SETELAH AKHIR TAHUN ). </a:t>
            </a:r>
            <a:br>
              <a:rPr lang="id-ID" sz="3600" b="1" dirty="0" smtClean="0"/>
            </a:br>
            <a:r>
              <a:rPr lang="id-ID" sz="3600" b="1" dirty="0"/>
              <a:t> </a:t>
            </a:r>
            <a:r>
              <a:rPr lang="id-ID" sz="3600" b="1" dirty="0" smtClean="0"/>
              <a:t>   UTAMANYA DIMAKSUDKAN UNTUK </a:t>
            </a:r>
            <a:br>
              <a:rPr lang="id-ID" sz="3600" b="1" dirty="0" smtClean="0"/>
            </a:br>
            <a:r>
              <a:rPr lang="id-ID" sz="3600" b="1" dirty="0"/>
              <a:t> </a:t>
            </a:r>
            <a:r>
              <a:rPr lang="id-ID" sz="3600" b="1" dirty="0" smtClean="0"/>
              <a:t>   MEMVERIFIKASI POS-2 REKONSILIASI </a:t>
            </a:r>
            <a:br>
              <a:rPr lang="id-ID" sz="3600" b="1" dirty="0" smtClean="0"/>
            </a:br>
            <a:r>
              <a:rPr lang="id-ID" sz="3600" b="1" dirty="0"/>
              <a:t> </a:t>
            </a:r>
            <a:r>
              <a:rPr lang="id-ID" sz="3600" b="1" dirty="0" smtClean="0"/>
              <a:t>   DALAM REKONSILIASI BANK AKHIR TAHUN</a:t>
            </a:r>
            <a:br>
              <a:rPr lang="id-ID" sz="3600" b="1" dirty="0" smtClean="0"/>
            </a:br>
            <a:r>
              <a:rPr lang="id-ID" sz="3600" b="1" dirty="0" smtClean="0"/>
              <a:t>4. KONFIRMASI BANK, DIRANCANG </a:t>
            </a:r>
            <a:br>
              <a:rPr lang="id-ID" sz="3600" b="1" dirty="0" smtClean="0"/>
            </a:br>
            <a:r>
              <a:rPr lang="id-ID" sz="3600" b="1" dirty="0"/>
              <a:t> </a:t>
            </a:r>
            <a:r>
              <a:rPr lang="id-ID" sz="3600" b="1" dirty="0" smtClean="0"/>
              <a:t>   TERUTAMA UNTUK MENDAPATKAN BUKTI </a:t>
            </a:r>
            <a:br>
              <a:rPr lang="id-ID" sz="3600" b="1" dirty="0" smtClean="0"/>
            </a:br>
            <a:r>
              <a:rPr lang="id-ID" sz="3600" b="1" dirty="0"/>
              <a:t> </a:t>
            </a:r>
            <a:r>
              <a:rPr lang="id-ID" sz="3600" b="1" dirty="0" smtClean="0"/>
              <a:t>   MENGENAI ASERSI EKSISTENSI</a:t>
            </a:r>
            <a:br>
              <a:rPr lang="id-ID" sz="3600" b="1" dirty="0" smtClean="0"/>
            </a:br>
            <a:endParaRPr lang="id-ID" sz="2400" b="1" dirty="0"/>
          </a:p>
        </p:txBody>
      </p:sp>
      <p:sp>
        <p:nvSpPr>
          <p:cNvPr id="3" name="Subtitle 2"/>
          <p:cNvSpPr>
            <a:spLocks noGrp="1"/>
          </p:cNvSpPr>
          <p:nvPr>
            <p:ph type="subTitle" idx="1"/>
          </p:nvPr>
        </p:nvSpPr>
        <p:spPr>
          <a:xfrm flipV="1">
            <a:off x="1154955" y="5625919"/>
            <a:ext cx="8825658" cy="45719"/>
          </a:xfrm>
        </p:spPr>
        <p:txBody>
          <a:bodyPr>
            <a:normAutofit fontScale="25000" lnSpcReduction="20000"/>
          </a:bodyPr>
          <a:lstStyle/>
          <a:p>
            <a:endParaRPr lang="id-ID" dirty="0"/>
          </a:p>
        </p:txBody>
      </p:sp>
    </p:spTree>
    <p:extLst>
      <p:ext uri="{BB962C8B-B14F-4D97-AF65-F5344CB8AC3E}">
        <p14:creationId xmlns:p14="http://schemas.microsoft.com/office/powerpoint/2010/main" val="288972291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682580"/>
            <a:ext cx="9856482" cy="5280338"/>
          </a:xfrm>
        </p:spPr>
        <p:txBody>
          <a:bodyPr/>
          <a:lstStyle/>
          <a:p>
            <a:r>
              <a:rPr lang="id-ID" sz="3200" b="1" dirty="0" smtClean="0"/>
              <a:t/>
            </a:r>
            <a:br>
              <a:rPr lang="id-ID" sz="3200" b="1" dirty="0" smtClean="0"/>
            </a:br>
            <a:r>
              <a:rPr lang="id-ID" sz="3200" b="1" dirty="0"/>
              <a:t/>
            </a:r>
            <a:br>
              <a:rPr lang="id-ID" sz="3200" b="1" dirty="0"/>
            </a:br>
            <a:r>
              <a:rPr lang="id-ID" sz="3200" b="1" dirty="0" smtClean="0"/>
              <a:t/>
            </a:r>
            <a:br>
              <a:rPr lang="id-ID" sz="3200" b="1" dirty="0" smtClean="0"/>
            </a:br>
            <a:r>
              <a:rPr lang="id-ID" sz="3200" b="1" dirty="0"/>
              <a:t/>
            </a:r>
            <a:br>
              <a:rPr lang="id-ID" sz="3200" b="1" dirty="0"/>
            </a:br>
            <a:r>
              <a:rPr lang="id-ID" sz="3200" b="1" dirty="0" smtClean="0"/>
              <a:t/>
            </a:r>
            <a:br>
              <a:rPr lang="id-ID" sz="3200" b="1" dirty="0" smtClean="0"/>
            </a:br>
            <a:r>
              <a:rPr lang="id-ID" sz="3200" b="1" dirty="0" smtClean="0"/>
              <a:t/>
            </a:r>
            <a:br>
              <a:rPr lang="id-ID" sz="3200" b="1" dirty="0" smtClean="0"/>
            </a:br>
            <a:r>
              <a:rPr lang="id-ID" sz="3200" b="1" dirty="0"/>
              <a:t/>
            </a:r>
            <a:br>
              <a:rPr lang="id-ID" sz="3200" b="1" dirty="0"/>
            </a:br>
            <a:r>
              <a:rPr lang="id-ID" sz="3200" b="1" dirty="0" smtClean="0"/>
              <a:t/>
            </a:r>
            <a:br>
              <a:rPr lang="id-ID" sz="3200" b="1" dirty="0" smtClean="0"/>
            </a:br>
            <a:r>
              <a:rPr lang="id-ID" sz="3200" b="1" dirty="0"/>
              <a:t/>
            </a:r>
            <a:br>
              <a:rPr lang="id-ID" sz="3200" b="1" dirty="0"/>
            </a:br>
            <a:r>
              <a:rPr lang="id-ID" sz="3200" b="1" dirty="0" smtClean="0"/>
              <a:t/>
            </a:r>
            <a:br>
              <a:rPr lang="id-ID" sz="3200" b="1" dirty="0" smtClean="0"/>
            </a:br>
            <a:r>
              <a:rPr lang="id-ID" sz="3200" b="1" dirty="0"/>
              <a:t/>
            </a:r>
            <a:br>
              <a:rPr lang="id-ID" sz="3200" b="1" dirty="0"/>
            </a:br>
            <a:r>
              <a:rPr lang="id-ID" sz="3200" b="1" dirty="0" smtClean="0"/>
              <a:t/>
            </a:r>
            <a:br>
              <a:rPr lang="id-ID" sz="3200" b="1" dirty="0" smtClean="0"/>
            </a:br>
            <a:r>
              <a:rPr lang="id-ID" sz="3200" b="1" dirty="0" smtClean="0"/>
              <a:t/>
            </a:r>
            <a:br>
              <a:rPr lang="id-ID" sz="3200" b="1" dirty="0" smtClean="0"/>
            </a:br>
            <a:r>
              <a:rPr lang="id-ID" sz="3200" b="1" dirty="0"/>
              <a:t/>
            </a:r>
            <a:br>
              <a:rPr lang="id-ID" sz="3200" b="1" dirty="0"/>
            </a:br>
            <a:r>
              <a:rPr lang="id-ID" sz="3200" b="1" dirty="0" smtClean="0"/>
              <a:t/>
            </a:r>
            <a:br>
              <a:rPr lang="id-ID" sz="3200" b="1" dirty="0" smtClean="0"/>
            </a:br>
            <a:r>
              <a:rPr lang="id-ID" sz="3200" b="1" dirty="0"/>
              <a:t/>
            </a:r>
            <a:br>
              <a:rPr lang="id-ID" sz="3200" b="1" dirty="0"/>
            </a:br>
            <a:r>
              <a:rPr lang="id-ID" sz="3200" b="1" dirty="0" smtClean="0"/>
              <a:t/>
            </a:r>
            <a:br>
              <a:rPr lang="id-ID" sz="3200" b="1" dirty="0" smtClean="0"/>
            </a:br>
            <a:r>
              <a:rPr lang="id-ID" sz="3200" b="1" dirty="0"/>
              <a:t/>
            </a:r>
            <a:br>
              <a:rPr lang="id-ID" sz="3200" b="1" dirty="0"/>
            </a:br>
            <a:r>
              <a:rPr lang="id-ID" sz="3200" b="1" dirty="0" smtClean="0"/>
              <a:t/>
            </a:r>
            <a:br>
              <a:rPr lang="id-ID" sz="3200" b="1" dirty="0" smtClean="0"/>
            </a:br>
            <a:r>
              <a:rPr lang="id-ID" sz="3200" b="1" dirty="0"/>
              <a:t/>
            </a:r>
            <a:br>
              <a:rPr lang="id-ID" sz="3200" b="1" dirty="0"/>
            </a:br>
            <a:r>
              <a:rPr lang="id-ID" sz="3200" b="1" dirty="0" smtClean="0"/>
              <a:t/>
            </a:r>
            <a:br>
              <a:rPr lang="id-ID" sz="3200" b="1" dirty="0" smtClean="0"/>
            </a:br>
            <a:r>
              <a:rPr lang="id-ID" sz="3200" b="1" dirty="0"/>
              <a:t/>
            </a:r>
            <a:br>
              <a:rPr lang="id-ID" sz="3200" b="1" dirty="0"/>
            </a:br>
            <a:r>
              <a:rPr lang="id-ID" sz="3200" b="1" dirty="0" smtClean="0"/>
              <a:t/>
            </a:r>
            <a:br>
              <a:rPr lang="id-ID" sz="3200" b="1" dirty="0" smtClean="0"/>
            </a:br>
            <a:r>
              <a:rPr lang="id-ID" sz="3200" b="1" dirty="0" smtClean="0"/>
              <a:t/>
            </a:r>
            <a:br>
              <a:rPr lang="id-ID" sz="3200" b="1" dirty="0" smtClean="0"/>
            </a:br>
            <a:r>
              <a:rPr lang="id-ID" sz="4000" b="1" dirty="0">
                <a:solidFill>
                  <a:srgbClr val="00B050"/>
                </a:solidFill>
              </a:rPr>
              <a:t/>
            </a:r>
            <a:br>
              <a:rPr lang="id-ID" sz="4000" b="1" dirty="0">
                <a:solidFill>
                  <a:srgbClr val="00B050"/>
                </a:solidFill>
              </a:rPr>
            </a:br>
            <a:r>
              <a:rPr lang="id-ID" sz="3600" b="1" dirty="0" smtClean="0">
                <a:solidFill>
                  <a:srgbClr val="00B050"/>
                </a:solidFill>
              </a:rPr>
              <a:t> PERTIMBANGAN DALAM AUDITING PIUTANG</a:t>
            </a:r>
            <a:r>
              <a:rPr lang="id-ID" sz="3600" b="1" dirty="0" smtClean="0">
                <a:solidFill>
                  <a:srgbClr val="FF0000"/>
                </a:solidFill>
              </a:rPr>
              <a:t/>
            </a:r>
            <a:br>
              <a:rPr lang="id-ID" sz="3600" b="1" dirty="0" smtClean="0">
                <a:solidFill>
                  <a:srgbClr val="FF0000"/>
                </a:solidFill>
              </a:rPr>
            </a:br>
            <a:r>
              <a:rPr lang="id-ID" sz="3600" b="1" dirty="0" smtClean="0">
                <a:solidFill>
                  <a:schemeClr val="bg1"/>
                </a:solidFill>
              </a:rPr>
              <a:t>1. LAPPING= PENGGELAPAN DG </a:t>
            </a:r>
            <a:br>
              <a:rPr lang="id-ID" sz="3600" b="1" dirty="0" smtClean="0">
                <a:solidFill>
                  <a:schemeClr val="bg1"/>
                </a:solidFill>
              </a:rPr>
            </a:br>
            <a:r>
              <a:rPr lang="id-ID" sz="3600" b="1" dirty="0">
                <a:solidFill>
                  <a:schemeClr val="bg1"/>
                </a:solidFill>
              </a:rPr>
              <a:t> </a:t>
            </a:r>
            <a:r>
              <a:rPr lang="id-ID" sz="3600" b="1" dirty="0" smtClean="0">
                <a:solidFill>
                  <a:schemeClr val="bg1"/>
                </a:solidFill>
              </a:rPr>
              <a:t>   </a:t>
            </a:r>
            <a:r>
              <a:rPr lang="id-ID" sz="3600" b="1" dirty="0" smtClean="0">
                <a:solidFill>
                  <a:schemeClr val="bg1"/>
                </a:solidFill>
              </a:rPr>
              <a:t>MENGAMBIL PENERIMAAN DR KONSUMEN</a:t>
            </a:r>
            <a:br>
              <a:rPr lang="id-ID" sz="3600" b="1" dirty="0" smtClean="0">
                <a:solidFill>
                  <a:schemeClr val="bg1"/>
                </a:solidFill>
              </a:rPr>
            </a:br>
            <a:r>
              <a:rPr lang="id-ID" sz="3600" b="1" dirty="0">
                <a:solidFill>
                  <a:schemeClr val="bg1"/>
                </a:solidFill>
              </a:rPr>
              <a:t> </a:t>
            </a:r>
            <a:r>
              <a:rPr lang="id-ID" sz="3600" b="1" dirty="0" smtClean="0">
                <a:solidFill>
                  <a:schemeClr val="bg1"/>
                </a:solidFill>
              </a:rPr>
              <a:t>  </a:t>
            </a:r>
            <a:r>
              <a:rPr lang="id-ID" sz="3600" b="1" dirty="0" smtClean="0">
                <a:solidFill>
                  <a:schemeClr val="bg1"/>
                </a:solidFill>
              </a:rPr>
              <a:t> DG MENUNDA PENCATATAN SAMPAI </a:t>
            </a:r>
            <a:br>
              <a:rPr lang="id-ID" sz="3600" b="1" dirty="0" smtClean="0">
                <a:solidFill>
                  <a:schemeClr val="bg1"/>
                </a:solidFill>
              </a:rPr>
            </a:br>
            <a:r>
              <a:rPr lang="id-ID" sz="3600" b="1" dirty="0">
                <a:solidFill>
                  <a:schemeClr val="bg1"/>
                </a:solidFill>
              </a:rPr>
              <a:t> </a:t>
            </a:r>
            <a:r>
              <a:rPr lang="id-ID" sz="3600" b="1" dirty="0" smtClean="0">
                <a:solidFill>
                  <a:schemeClr val="bg1"/>
                </a:solidFill>
              </a:rPr>
              <a:t>   </a:t>
            </a:r>
            <a:r>
              <a:rPr lang="id-ID" sz="3600" b="1" dirty="0" smtClean="0">
                <a:solidFill>
                  <a:schemeClr val="bg1"/>
                </a:solidFill>
              </a:rPr>
              <a:t>PENERIMAAN KAS SELANJUTNYA. </a:t>
            </a:r>
            <a:br>
              <a:rPr lang="id-ID" sz="3600" b="1" dirty="0" smtClean="0">
                <a:solidFill>
                  <a:schemeClr val="bg1"/>
                </a:solidFill>
              </a:rPr>
            </a:br>
            <a:r>
              <a:rPr lang="id-ID" sz="3600" b="1" dirty="0" smtClean="0">
                <a:solidFill>
                  <a:schemeClr val="bg1"/>
                </a:solidFill>
              </a:rPr>
              <a:t>DPT DIDETEKSI DG CARA :</a:t>
            </a:r>
            <a:br>
              <a:rPr lang="id-ID" sz="3600" b="1" dirty="0" smtClean="0">
                <a:solidFill>
                  <a:schemeClr val="bg1"/>
                </a:solidFill>
              </a:rPr>
            </a:br>
            <a:r>
              <a:rPr lang="id-ID" sz="3600" b="1" dirty="0" smtClean="0">
                <a:solidFill>
                  <a:schemeClr val="bg1"/>
                </a:solidFill>
              </a:rPr>
              <a:t>- AGENG SCHEDULES &amp; RTO</a:t>
            </a:r>
            <a:br>
              <a:rPr lang="id-ID" sz="3600" b="1" dirty="0" smtClean="0">
                <a:solidFill>
                  <a:schemeClr val="bg1"/>
                </a:solidFill>
              </a:rPr>
            </a:br>
            <a:r>
              <a:rPr lang="id-ID" sz="3600" b="1" dirty="0" smtClean="0">
                <a:solidFill>
                  <a:schemeClr val="bg1"/>
                </a:solidFill>
              </a:rPr>
              <a:t>- KONFIRMASI</a:t>
            </a:r>
            <a:br>
              <a:rPr lang="id-ID" sz="3600" b="1" dirty="0" smtClean="0">
                <a:solidFill>
                  <a:schemeClr val="bg1"/>
                </a:solidFill>
              </a:rPr>
            </a:br>
            <a:r>
              <a:rPr lang="id-ID" sz="3600" b="1" dirty="0" smtClean="0">
                <a:solidFill>
                  <a:schemeClr val="bg1"/>
                </a:solidFill>
              </a:rPr>
              <a:t>- SETORAN BANK = TAGIHAN</a:t>
            </a:r>
            <a:r>
              <a:rPr lang="id-ID" sz="3600" b="1" dirty="0" smtClean="0">
                <a:solidFill>
                  <a:schemeClr val="bg1"/>
                </a:solidFill>
              </a:rPr>
              <a:t/>
            </a:r>
            <a:br>
              <a:rPr lang="id-ID" sz="3600" b="1" dirty="0" smtClean="0">
                <a:solidFill>
                  <a:schemeClr val="bg1"/>
                </a:solidFill>
              </a:rPr>
            </a:br>
            <a:endParaRPr lang="id-ID" sz="2400" b="1" dirty="0">
              <a:solidFill>
                <a:schemeClr val="bg1"/>
              </a:solidFill>
            </a:endParaRPr>
          </a:p>
        </p:txBody>
      </p:sp>
      <p:sp>
        <p:nvSpPr>
          <p:cNvPr id="3" name="Subtitle 2"/>
          <p:cNvSpPr>
            <a:spLocks noGrp="1"/>
          </p:cNvSpPr>
          <p:nvPr>
            <p:ph type="subTitle" idx="1"/>
          </p:nvPr>
        </p:nvSpPr>
        <p:spPr>
          <a:xfrm flipV="1">
            <a:off x="1154955" y="5625919"/>
            <a:ext cx="8825658" cy="45719"/>
          </a:xfrm>
        </p:spPr>
        <p:txBody>
          <a:bodyPr>
            <a:normAutofit fontScale="25000" lnSpcReduction="20000"/>
          </a:bodyPr>
          <a:lstStyle/>
          <a:p>
            <a:endParaRPr lang="id-ID" dirty="0"/>
          </a:p>
        </p:txBody>
      </p:sp>
    </p:spTree>
    <p:extLst>
      <p:ext uri="{BB962C8B-B14F-4D97-AF65-F5344CB8AC3E}">
        <p14:creationId xmlns:p14="http://schemas.microsoft.com/office/powerpoint/2010/main" val="204815592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682580"/>
            <a:ext cx="9856482" cy="5280338"/>
          </a:xfrm>
        </p:spPr>
        <p:txBody>
          <a:bodyPr/>
          <a:lstStyle/>
          <a:p>
            <a:r>
              <a:rPr lang="id-ID" sz="3200" b="1" dirty="0" smtClean="0"/>
              <a:t/>
            </a:r>
            <a:br>
              <a:rPr lang="id-ID" sz="3200" b="1" dirty="0" smtClean="0"/>
            </a:br>
            <a:r>
              <a:rPr lang="id-ID" sz="3200" b="1" dirty="0"/>
              <a:t/>
            </a:r>
            <a:br>
              <a:rPr lang="id-ID" sz="3200" b="1" dirty="0"/>
            </a:br>
            <a:r>
              <a:rPr lang="id-ID" sz="3200" b="1" dirty="0" smtClean="0"/>
              <a:t/>
            </a:r>
            <a:br>
              <a:rPr lang="id-ID" sz="3200" b="1" dirty="0" smtClean="0"/>
            </a:br>
            <a:r>
              <a:rPr lang="id-ID" sz="3200" b="1" dirty="0"/>
              <a:t/>
            </a:r>
            <a:br>
              <a:rPr lang="id-ID" sz="3200" b="1" dirty="0"/>
            </a:br>
            <a:r>
              <a:rPr lang="id-ID" sz="3200" b="1" dirty="0" smtClean="0"/>
              <a:t/>
            </a:r>
            <a:br>
              <a:rPr lang="id-ID" sz="3200" b="1" dirty="0" smtClean="0"/>
            </a:br>
            <a:r>
              <a:rPr lang="id-ID" sz="3200" b="1" dirty="0" smtClean="0"/>
              <a:t/>
            </a:r>
            <a:br>
              <a:rPr lang="id-ID" sz="3200" b="1" dirty="0" smtClean="0"/>
            </a:br>
            <a:r>
              <a:rPr lang="id-ID" sz="3200" b="1" dirty="0"/>
              <a:t/>
            </a:r>
            <a:br>
              <a:rPr lang="id-ID" sz="3200" b="1" dirty="0"/>
            </a:br>
            <a:r>
              <a:rPr lang="id-ID" sz="3200" b="1" dirty="0" smtClean="0"/>
              <a:t/>
            </a:r>
            <a:br>
              <a:rPr lang="id-ID" sz="3200" b="1" dirty="0" smtClean="0"/>
            </a:br>
            <a:r>
              <a:rPr lang="id-ID" sz="3200" b="1" dirty="0"/>
              <a:t/>
            </a:r>
            <a:br>
              <a:rPr lang="id-ID" sz="3200" b="1" dirty="0"/>
            </a:br>
            <a:r>
              <a:rPr lang="id-ID" sz="3200" b="1" dirty="0" smtClean="0"/>
              <a:t/>
            </a:r>
            <a:br>
              <a:rPr lang="id-ID" sz="3200" b="1" dirty="0" smtClean="0"/>
            </a:br>
            <a:r>
              <a:rPr lang="id-ID" sz="3200" b="1" dirty="0"/>
              <a:t/>
            </a:r>
            <a:br>
              <a:rPr lang="id-ID" sz="3200" b="1" dirty="0"/>
            </a:br>
            <a:r>
              <a:rPr lang="id-ID" sz="3200" b="1" dirty="0" smtClean="0"/>
              <a:t/>
            </a:r>
            <a:br>
              <a:rPr lang="id-ID" sz="3200" b="1" dirty="0" smtClean="0"/>
            </a:br>
            <a:r>
              <a:rPr lang="id-ID" sz="3200" b="1" dirty="0" smtClean="0"/>
              <a:t/>
            </a:r>
            <a:br>
              <a:rPr lang="id-ID" sz="3200" b="1" dirty="0" smtClean="0"/>
            </a:br>
            <a:r>
              <a:rPr lang="id-ID" sz="3200" b="1" dirty="0"/>
              <a:t/>
            </a:r>
            <a:br>
              <a:rPr lang="id-ID" sz="3200" b="1" dirty="0"/>
            </a:br>
            <a:r>
              <a:rPr lang="id-ID" sz="3200" b="1" dirty="0" smtClean="0"/>
              <a:t/>
            </a:r>
            <a:br>
              <a:rPr lang="id-ID" sz="3200" b="1" dirty="0" smtClean="0"/>
            </a:br>
            <a:r>
              <a:rPr lang="id-ID" sz="3200" b="1" dirty="0"/>
              <a:t/>
            </a:r>
            <a:br>
              <a:rPr lang="id-ID" sz="3200" b="1" dirty="0"/>
            </a:br>
            <a:r>
              <a:rPr lang="id-ID" sz="3200" b="1" dirty="0" smtClean="0"/>
              <a:t/>
            </a:r>
            <a:br>
              <a:rPr lang="id-ID" sz="3200" b="1" dirty="0" smtClean="0"/>
            </a:br>
            <a:r>
              <a:rPr lang="id-ID" sz="3200" b="1" dirty="0"/>
              <a:t/>
            </a:r>
            <a:br>
              <a:rPr lang="id-ID" sz="3200" b="1" dirty="0"/>
            </a:br>
            <a:r>
              <a:rPr lang="id-ID" sz="3200" b="1" dirty="0" smtClean="0"/>
              <a:t/>
            </a:r>
            <a:br>
              <a:rPr lang="id-ID" sz="3200" b="1" dirty="0" smtClean="0"/>
            </a:br>
            <a:r>
              <a:rPr lang="id-ID" sz="3200" b="1" dirty="0"/>
              <a:t/>
            </a:r>
            <a:br>
              <a:rPr lang="id-ID" sz="3200" b="1" dirty="0"/>
            </a:br>
            <a:r>
              <a:rPr lang="id-ID" sz="3200" b="1" dirty="0" smtClean="0"/>
              <a:t/>
            </a:r>
            <a:br>
              <a:rPr lang="id-ID" sz="3200" b="1" dirty="0" smtClean="0"/>
            </a:br>
            <a:r>
              <a:rPr lang="id-ID" sz="3200" b="1" dirty="0"/>
              <a:t/>
            </a:r>
            <a:br>
              <a:rPr lang="id-ID" sz="3200" b="1" dirty="0"/>
            </a:br>
            <a:r>
              <a:rPr lang="id-ID" sz="3200" b="1" dirty="0" smtClean="0"/>
              <a:t/>
            </a:r>
            <a:br>
              <a:rPr lang="id-ID" sz="3200" b="1" dirty="0" smtClean="0"/>
            </a:br>
            <a:r>
              <a:rPr lang="id-ID" sz="3200" b="1" dirty="0" smtClean="0"/>
              <a:t/>
            </a:r>
            <a:br>
              <a:rPr lang="id-ID" sz="3200" b="1" dirty="0" smtClean="0"/>
            </a:br>
            <a:r>
              <a:rPr lang="id-ID" sz="4000" b="1" dirty="0">
                <a:solidFill>
                  <a:srgbClr val="00B050"/>
                </a:solidFill>
              </a:rPr>
              <a:t/>
            </a:r>
            <a:br>
              <a:rPr lang="id-ID" sz="4000" b="1" dirty="0">
                <a:solidFill>
                  <a:srgbClr val="00B050"/>
                </a:solidFill>
              </a:rPr>
            </a:br>
            <a:r>
              <a:rPr lang="id-ID" sz="4000" b="1" dirty="0" smtClean="0">
                <a:solidFill>
                  <a:schemeClr val="bg1"/>
                </a:solidFill>
              </a:rPr>
              <a:t>2. KONFIRMASI, BOLEH TIDK DILAKUKAN</a:t>
            </a:r>
            <a:br>
              <a:rPr lang="id-ID" sz="4000" b="1" dirty="0" smtClean="0">
                <a:solidFill>
                  <a:schemeClr val="bg1"/>
                </a:solidFill>
              </a:rPr>
            </a:br>
            <a:r>
              <a:rPr lang="id-ID" sz="4000" b="1" dirty="0">
                <a:solidFill>
                  <a:schemeClr val="bg1"/>
                </a:solidFill>
              </a:rPr>
              <a:t> </a:t>
            </a:r>
            <a:r>
              <a:rPr lang="id-ID" sz="4000" b="1" dirty="0" smtClean="0">
                <a:solidFill>
                  <a:schemeClr val="bg1"/>
                </a:solidFill>
              </a:rPr>
              <a:t>  </a:t>
            </a:r>
            <a:r>
              <a:rPr lang="id-ID" sz="4000" b="1" dirty="0" smtClean="0">
                <a:solidFill>
                  <a:schemeClr val="bg1"/>
                </a:solidFill>
              </a:rPr>
              <a:t> JK PIUTANG TDK MATERIAL, GAB. </a:t>
            </a:r>
            <a:br>
              <a:rPr lang="id-ID" sz="4000" b="1" dirty="0" smtClean="0">
                <a:solidFill>
                  <a:schemeClr val="bg1"/>
                </a:solidFill>
              </a:rPr>
            </a:br>
            <a:r>
              <a:rPr lang="id-ID" sz="4000" b="1" dirty="0">
                <a:solidFill>
                  <a:schemeClr val="bg1"/>
                </a:solidFill>
              </a:rPr>
              <a:t> </a:t>
            </a:r>
            <a:r>
              <a:rPr lang="id-ID" sz="4000" b="1" dirty="0" smtClean="0">
                <a:solidFill>
                  <a:schemeClr val="bg1"/>
                </a:solidFill>
              </a:rPr>
              <a:t>   </a:t>
            </a:r>
            <a:r>
              <a:rPr lang="id-ID" sz="4000" b="1" dirty="0" smtClean="0">
                <a:solidFill>
                  <a:schemeClr val="bg1"/>
                </a:solidFill>
              </a:rPr>
              <a:t>RISIKO BAWAAN &amp; PENGENDALIAN </a:t>
            </a:r>
            <a:br>
              <a:rPr lang="id-ID" sz="4000" b="1" dirty="0" smtClean="0">
                <a:solidFill>
                  <a:schemeClr val="bg1"/>
                </a:solidFill>
              </a:rPr>
            </a:br>
            <a:r>
              <a:rPr lang="id-ID" sz="4000" b="1" dirty="0">
                <a:solidFill>
                  <a:schemeClr val="bg1"/>
                </a:solidFill>
              </a:rPr>
              <a:t> </a:t>
            </a:r>
            <a:r>
              <a:rPr lang="id-ID" sz="4000" b="1" dirty="0" smtClean="0">
                <a:solidFill>
                  <a:schemeClr val="bg1"/>
                </a:solidFill>
              </a:rPr>
              <a:t>   </a:t>
            </a:r>
            <a:r>
              <a:rPr lang="id-ID" sz="4000" b="1" dirty="0" smtClean="0">
                <a:solidFill>
                  <a:schemeClr val="bg1"/>
                </a:solidFill>
              </a:rPr>
              <a:t>RENDAH, SALDONYA KECIL2 ,</a:t>
            </a:r>
            <a:br>
              <a:rPr lang="id-ID" sz="4000" b="1" dirty="0" smtClean="0">
                <a:solidFill>
                  <a:schemeClr val="bg1"/>
                </a:solidFill>
              </a:rPr>
            </a:br>
            <a:r>
              <a:rPr lang="id-ID" sz="4000" b="1" dirty="0" smtClean="0">
                <a:solidFill>
                  <a:schemeClr val="bg1"/>
                </a:solidFill>
              </a:rPr>
              <a:t/>
            </a:r>
            <a:br>
              <a:rPr lang="id-ID" sz="4000" b="1" dirty="0" smtClean="0">
                <a:solidFill>
                  <a:schemeClr val="bg1"/>
                </a:solidFill>
              </a:rPr>
            </a:br>
            <a:r>
              <a:rPr lang="id-ID" sz="4000" b="1" dirty="0" smtClean="0">
                <a:solidFill>
                  <a:schemeClr val="bg1"/>
                </a:solidFill>
              </a:rPr>
              <a:t>KONFIRMASI TDK MENJADI PROSEDUR AUDIT YG EFEKTIF, </a:t>
            </a:r>
            <a:r>
              <a:rPr lang="id-ID" sz="3600" b="1" dirty="0" smtClean="0">
                <a:solidFill>
                  <a:schemeClr val="bg1"/>
                </a:solidFill>
              </a:rPr>
              <a:t/>
            </a:r>
            <a:br>
              <a:rPr lang="id-ID" sz="3600" b="1" dirty="0" smtClean="0">
                <a:solidFill>
                  <a:schemeClr val="bg1"/>
                </a:solidFill>
              </a:rPr>
            </a:br>
            <a:endParaRPr lang="id-ID" sz="2400" b="1" dirty="0">
              <a:solidFill>
                <a:schemeClr val="bg1"/>
              </a:solidFill>
            </a:endParaRPr>
          </a:p>
        </p:txBody>
      </p:sp>
      <p:sp>
        <p:nvSpPr>
          <p:cNvPr id="3" name="Subtitle 2"/>
          <p:cNvSpPr>
            <a:spLocks noGrp="1"/>
          </p:cNvSpPr>
          <p:nvPr>
            <p:ph type="subTitle" idx="1"/>
          </p:nvPr>
        </p:nvSpPr>
        <p:spPr>
          <a:xfrm flipV="1">
            <a:off x="1154955" y="5625919"/>
            <a:ext cx="8825658" cy="45719"/>
          </a:xfrm>
        </p:spPr>
        <p:txBody>
          <a:bodyPr>
            <a:normAutofit fontScale="25000" lnSpcReduction="20000"/>
          </a:bodyPr>
          <a:lstStyle/>
          <a:p>
            <a:endParaRPr lang="id-ID" dirty="0"/>
          </a:p>
        </p:txBody>
      </p:sp>
    </p:spTree>
    <p:extLst>
      <p:ext uri="{BB962C8B-B14F-4D97-AF65-F5344CB8AC3E}">
        <p14:creationId xmlns:p14="http://schemas.microsoft.com/office/powerpoint/2010/main" val="204063561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682580"/>
            <a:ext cx="9856482" cy="5280338"/>
          </a:xfrm>
        </p:spPr>
        <p:txBody>
          <a:bodyPr/>
          <a:lstStyle/>
          <a:p>
            <a:r>
              <a:rPr lang="id-ID" sz="3200" b="1" dirty="0" smtClean="0"/>
              <a:t/>
            </a:r>
            <a:br>
              <a:rPr lang="id-ID" sz="3200" b="1" dirty="0" smtClean="0"/>
            </a:br>
            <a:r>
              <a:rPr lang="id-ID" sz="3200" b="1" dirty="0"/>
              <a:t/>
            </a:r>
            <a:br>
              <a:rPr lang="id-ID" sz="3200" b="1" dirty="0"/>
            </a:br>
            <a:r>
              <a:rPr lang="id-ID" sz="3200" b="1" dirty="0" smtClean="0"/>
              <a:t/>
            </a:r>
            <a:br>
              <a:rPr lang="id-ID" sz="3200" b="1" dirty="0" smtClean="0"/>
            </a:br>
            <a:r>
              <a:rPr lang="id-ID" sz="3200" b="1" dirty="0"/>
              <a:t/>
            </a:r>
            <a:br>
              <a:rPr lang="id-ID" sz="3200" b="1" dirty="0"/>
            </a:br>
            <a:r>
              <a:rPr lang="id-ID" sz="3200" b="1" dirty="0" smtClean="0"/>
              <a:t/>
            </a:r>
            <a:br>
              <a:rPr lang="id-ID" sz="3200" b="1" dirty="0" smtClean="0"/>
            </a:br>
            <a:r>
              <a:rPr lang="id-ID" sz="3200" b="1" dirty="0" smtClean="0"/>
              <a:t/>
            </a:r>
            <a:br>
              <a:rPr lang="id-ID" sz="3200" b="1" dirty="0" smtClean="0"/>
            </a:br>
            <a:r>
              <a:rPr lang="id-ID" sz="3200" b="1" dirty="0"/>
              <a:t/>
            </a:r>
            <a:br>
              <a:rPr lang="id-ID" sz="3200" b="1" dirty="0"/>
            </a:br>
            <a:r>
              <a:rPr lang="id-ID" sz="3200" b="1" dirty="0" smtClean="0"/>
              <a:t/>
            </a:r>
            <a:br>
              <a:rPr lang="id-ID" sz="3200" b="1" dirty="0" smtClean="0"/>
            </a:br>
            <a:r>
              <a:rPr lang="id-ID" sz="3200" b="1" dirty="0"/>
              <a:t/>
            </a:r>
            <a:br>
              <a:rPr lang="id-ID" sz="3200" b="1" dirty="0"/>
            </a:br>
            <a:r>
              <a:rPr lang="id-ID" sz="3200" b="1" dirty="0" smtClean="0"/>
              <a:t/>
            </a:r>
            <a:br>
              <a:rPr lang="id-ID" sz="3200" b="1" dirty="0" smtClean="0"/>
            </a:br>
            <a:r>
              <a:rPr lang="id-ID" sz="3200" b="1" dirty="0"/>
              <a:t/>
            </a:r>
            <a:br>
              <a:rPr lang="id-ID" sz="3200" b="1" dirty="0"/>
            </a:br>
            <a:r>
              <a:rPr lang="id-ID" sz="3200" b="1" dirty="0" smtClean="0"/>
              <a:t/>
            </a:r>
            <a:br>
              <a:rPr lang="id-ID" sz="3200" b="1" dirty="0" smtClean="0"/>
            </a:br>
            <a:r>
              <a:rPr lang="id-ID" sz="3200" b="1" dirty="0" smtClean="0"/>
              <a:t/>
            </a:r>
            <a:br>
              <a:rPr lang="id-ID" sz="3200" b="1" dirty="0" smtClean="0"/>
            </a:br>
            <a:r>
              <a:rPr lang="id-ID" sz="3200" b="1" dirty="0"/>
              <a:t/>
            </a:r>
            <a:br>
              <a:rPr lang="id-ID" sz="3200" b="1" dirty="0"/>
            </a:br>
            <a:r>
              <a:rPr lang="id-ID" sz="3200" b="1" dirty="0" smtClean="0"/>
              <a:t/>
            </a:r>
            <a:br>
              <a:rPr lang="id-ID" sz="3200" b="1" dirty="0" smtClean="0"/>
            </a:br>
            <a:r>
              <a:rPr lang="id-ID" sz="3200" b="1" dirty="0"/>
              <a:t/>
            </a:r>
            <a:br>
              <a:rPr lang="id-ID" sz="3200" b="1" dirty="0"/>
            </a:br>
            <a:r>
              <a:rPr lang="id-ID" sz="3200" b="1" dirty="0" smtClean="0"/>
              <a:t/>
            </a:r>
            <a:br>
              <a:rPr lang="id-ID" sz="3200" b="1" dirty="0" smtClean="0"/>
            </a:br>
            <a:r>
              <a:rPr lang="id-ID" sz="3200" b="1" dirty="0" smtClean="0"/>
              <a:t>N INV</a:t>
            </a:r>
            <a:r>
              <a:rPr lang="id-ID" sz="3200" b="1" dirty="0"/>
              <a:t/>
            </a:r>
            <a:br>
              <a:rPr lang="id-ID" sz="3200" b="1" dirty="0"/>
            </a:br>
            <a:r>
              <a:rPr lang="id-ID" sz="3200" b="1" dirty="0" smtClean="0"/>
              <a:t/>
            </a:r>
            <a:br>
              <a:rPr lang="id-ID" sz="3200" b="1" dirty="0" smtClean="0"/>
            </a:br>
            <a:r>
              <a:rPr lang="id-ID" sz="3200" b="1" dirty="0"/>
              <a:t/>
            </a:r>
            <a:br>
              <a:rPr lang="id-ID" sz="3200" b="1" dirty="0"/>
            </a:br>
            <a:r>
              <a:rPr lang="id-ID" sz="3200" b="1" dirty="0" smtClean="0"/>
              <a:t/>
            </a:r>
            <a:br>
              <a:rPr lang="id-ID" sz="3200" b="1" dirty="0" smtClean="0"/>
            </a:br>
            <a:r>
              <a:rPr lang="id-ID" sz="3200" b="1" dirty="0"/>
              <a:t/>
            </a:r>
            <a:br>
              <a:rPr lang="id-ID" sz="3200" b="1" dirty="0"/>
            </a:br>
            <a:r>
              <a:rPr lang="id-ID" sz="3200" b="1" dirty="0" smtClean="0"/>
              <a:t/>
            </a:r>
            <a:br>
              <a:rPr lang="id-ID" sz="3200" b="1" dirty="0" smtClean="0"/>
            </a:br>
            <a:r>
              <a:rPr lang="id-ID" sz="3200" b="1" dirty="0" smtClean="0"/>
              <a:t/>
            </a:r>
            <a:br>
              <a:rPr lang="id-ID" sz="3200" b="1" dirty="0" smtClean="0"/>
            </a:br>
            <a:r>
              <a:rPr lang="id-ID" sz="4000" b="1" dirty="0">
                <a:solidFill>
                  <a:srgbClr val="00B050"/>
                </a:solidFill>
              </a:rPr>
              <a:t/>
            </a:r>
            <a:br>
              <a:rPr lang="id-ID" sz="4000" b="1" dirty="0">
                <a:solidFill>
                  <a:srgbClr val="00B050"/>
                </a:solidFill>
              </a:rPr>
            </a:br>
            <a:r>
              <a:rPr lang="id-ID" sz="3600" b="1" dirty="0" smtClean="0">
                <a:solidFill>
                  <a:srgbClr val="00B050"/>
                </a:solidFill>
              </a:rPr>
              <a:t> </a:t>
            </a:r>
            <a:r>
              <a:rPr lang="id-ID" sz="3200" b="1" dirty="0" smtClean="0">
                <a:solidFill>
                  <a:schemeClr val="accent1">
                    <a:lumMod val="60000"/>
                    <a:lumOff val="40000"/>
                  </a:schemeClr>
                </a:solidFill>
              </a:rPr>
              <a:t>PERTIMBANGAN DLM AUDITING PERSEDIAAN</a:t>
            </a:r>
            <a:r>
              <a:rPr lang="id-ID" sz="3200" b="1" dirty="0" smtClean="0">
                <a:solidFill>
                  <a:schemeClr val="bg1"/>
                </a:solidFill>
              </a:rPr>
              <a:t/>
            </a:r>
            <a:br>
              <a:rPr lang="id-ID" sz="3200" b="1" dirty="0" smtClean="0">
                <a:solidFill>
                  <a:schemeClr val="bg1"/>
                </a:solidFill>
              </a:rPr>
            </a:br>
            <a:r>
              <a:rPr lang="id-ID" sz="3200" b="1" dirty="0" smtClean="0">
                <a:solidFill>
                  <a:schemeClr val="bg1"/>
                </a:solidFill>
              </a:rPr>
              <a:t>1. PENGAMATAN STOCK OPNAME INVENTORY</a:t>
            </a:r>
            <a:br>
              <a:rPr lang="id-ID" sz="3200" b="1" dirty="0" smtClean="0">
                <a:solidFill>
                  <a:schemeClr val="bg1"/>
                </a:solidFill>
              </a:rPr>
            </a:br>
            <a:r>
              <a:rPr lang="id-ID" sz="3200" b="1" dirty="0" smtClean="0">
                <a:solidFill>
                  <a:schemeClr val="bg1"/>
                </a:solidFill>
              </a:rPr>
              <a:t>- UNTUK MENGUJI EKSISTENSI</a:t>
            </a:r>
            <a:br>
              <a:rPr lang="id-ID" sz="3200" b="1" dirty="0" smtClean="0">
                <a:solidFill>
                  <a:schemeClr val="bg1"/>
                </a:solidFill>
              </a:rPr>
            </a:br>
            <a:r>
              <a:rPr lang="id-ID" sz="3200" b="1" dirty="0" smtClean="0">
                <a:solidFill>
                  <a:schemeClr val="bg1"/>
                </a:solidFill>
              </a:rPr>
              <a:t>- DLM KONDISI PI YG BAIK, AUDITOR DPT </a:t>
            </a:r>
            <a:br>
              <a:rPr lang="id-ID" sz="3200" b="1" dirty="0" smtClean="0">
                <a:solidFill>
                  <a:schemeClr val="bg1"/>
                </a:solidFill>
              </a:rPr>
            </a:br>
            <a:r>
              <a:rPr lang="id-ID" sz="3200" b="1" dirty="0">
                <a:solidFill>
                  <a:schemeClr val="bg1"/>
                </a:solidFill>
              </a:rPr>
              <a:t> </a:t>
            </a:r>
            <a:r>
              <a:rPr lang="id-ID" sz="3200" b="1" dirty="0" smtClean="0">
                <a:solidFill>
                  <a:schemeClr val="bg1"/>
                </a:solidFill>
              </a:rPr>
              <a:t>  MENGANDALKANNYA &amp; MENGUJI  </a:t>
            </a:r>
            <a:br>
              <a:rPr lang="id-ID" sz="3200" b="1" dirty="0" smtClean="0">
                <a:solidFill>
                  <a:schemeClr val="bg1"/>
                </a:solidFill>
              </a:rPr>
            </a:br>
            <a:r>
              <a:rPr lang="id-ID" sz="3200" b="1" dirty="0">
                <a:solidFill>
                  <a:schemeClr val="bg1"/>
                </a:solidFill>
              </a:rPr>
              <a:t> </a:t>
            </a:r>
            <a:r>
              <a:rPr lang="id-ID" sz="3200" b="1" dirty="0" smtClean="0">
                <a:solidFill>
                  <a:schemeClr val="bg1"/>
                </a:solidFill>
              </a:rPr>
              <a:t>  PEMUTAKHIRAN INVENTORY DI </a:t>
            </a:r>
            <a:br>
              <a:rPr lang="id-ID" sz="3200" b="1" dirty="0" smtClean="0">
                <a:solidFill>
                  <a:schemeClr val="bg1"/>
                </a:solidFill>
              </a:rPr>
            </a:br>
            <a:r>
              <a:rPr lang="id-ID" sz="3200" b="1" dirty="0">
                <a:solidFill>
                  <a:schemeClr val="bg1"/>
                </a:solidFill>
              </a:rPr>
              <a:t> </a:t>
            </a:r>
            <a:r>
              <a:rPr lang="id-ID" sz="3200" b="1" dirty="0" smtClean="0">
                <a:solidFill>
                  <a:schemeClr val="bg1"/>
                </a:solidFill>
              </a:rPr>
              <a:t>  AKHIR TAHUN UNT MENENTUKAN KEWAJAR-</a:t>
            </a:r>
            <a:br>
              <a:rPr lang="id-ID" sz="3200" b="1" dirty="0" smtClean="0">
                <a:solidFill>
                  <a:schemeClr val="bg1"/>
                </a:solidFill>
              </a:rPr>
            </a:br>
            <a:r>
              <a:rPr lang="id-ID" sz="3200" b="1" dirty="0">
                <a:solidFill>
                  <a:schemeClr val="bg1"/>
                </a:solidFill>
              </a:rPr>
              <a:t> </a:t>
            </a:r>
            <a:r>
              <a:rPr lang="id-ID" sz="3200" b="1" dirty="0" smtClean="0">
                <a:solidFill>
                  <a:schemeClr val="bg1"/>
                </a:solidFill>
              </a:rPr>
              <a:t>  ANNYA</a:t>
            </a:r>
            <a:br>
              <a:rPr lang="id-ID" sz="3200" b="1" dirty="0" smtClean="0">
                <a:solidFill>
                  <a:schemeClr val="bg1"/>
                </a:solidFill>
              </a:rPr>
            </a:br>
            <a:r>
              <a:rPr lang="id-ID" sz="3200" b="1" dirty="0" smtClean="0">
                <a:solidFill>
                  <a:schemeClr val="bg1"/>
                </a:solidFill>
              </a:rPr>
              <a:t>- UNTUK AUDIT TH PERTAMA, AUDITOR HRS </a:t>
            </a:r>
            <a:br>
              <a:rPr lang="id-ID" sz="3200" b="1" dirty="0" smtClean="0">
                <a:solidFill>
                  <a:schemeClr val="bg1"/>
                </a:solidFill>
              </a:rPr>
            </a:br>
            <a:r>
              <a:rPr lang="id-ID" sz="3200" b="1" dirty="0">
                <a:solidFill>
                  <a:schemeClr val="bg1"/>
                </a:solidFill>
              </a:rPr>
              <a:t> </a:t>
            </a:r>
            <a:r>
              <a:rPr lang="id-ID" sz="3200" b="1" dirty="0" smtClean="0">
                <a:solidFill>
                  <a:schemeClr val="bg1"/>
                </a:solidFill>
              </a:rPr>
              <a:t>  MENDAPATKAN BUKTI YG CUKUP TTG </a:t>
            </a:r>
            <a:br>
              <a:rPr lang="id-ID" sz="3200" b="1" dirty="0" smtClean="0">
                <a:solidFill>
                  <a:schemeClr val="bg1"/>
                </a:solidFill>
              </a:rPr>
            </a:br>
            <a:r>
              <a:rPr lang="id-ID" sz="3200" b="1" dirty="0">
                <a:solidFill>
                  <a:schemeClr val="bg1"/>
                </a:solidFill>
              </a:rPr>
              <a:t> </a:t>
            </a:r>
            <a:r>
              <a:rPr lang="id-ID" sz="3200" b="1" dirty="0" smtClean="0">
                <a:solidFill>
                  <a:schemeClr val="bg1"/>
                </a:solidFill>
              </a:rPr>
              <a:t>  INVENTORY AWAL DG PROSEDUR LAIN KRN </a:t>
            </a:r>
            <a:br>
              <a:rPr lang="id-ID" sz="3200" b="1" dirty="0" smtClean="0">
                <a:solidFill>
                  <a:schemeClr val="bg1"/>
                </a:solidFill>
              </a:rPr>
            </a:br>
            <a:r>
              <a:rPr lang="id-ID" sz="3200" b="1" dirty="0">
                <a:solidFill>
                  <a:schemeClr val="bg1"/>
                </a:solidFill>
              </a:rPr>
              <a:t> </a:t>
            </a:r>
            <a:r>
              <a:rPr lang="id-ID" sz="3200" b="1" dirty="0" smtClean="0">
                <a:solidFill>
                  <a:schemeClr val="bg1"/>
                </a:solidFill>
              </a:rPr>
              <a:t>  PENGAMATAN TDK DPT DILAKUKAN</a:t>
            </a:r>
            <a:endParaRPr lang="id-ID" sz="2400" b="1" dirty="0">
              <a:solidFill>
                <a:schemeClr val="bg1"/>
              </a:solidFill>
            </a:endParaRPr>
          </a:p>
        </p:txBody>
      </p:sp>
      <p:sp>
        <p:nvSpPr>
          <p:cNvPr id="3" name="Subtitle 2"/>
          <p:cNvSpPr>
            <a:spLocks noGrp="1"/>
          </p:cNvSpPr>
          <p:nvPr>
            <p:ph type="subTitle" idx="1"/>
          </p:nvPr>
        </p:nvSpPr>
        <p:spPr>
          <a:xfrm flipV="1">
            <a:off x="1154955" y="5625919"/>
            <a:ext cx="8825658" cy="45719"/>
          </a:xfrm>
        </p:spPr>
        <p:txBody>
          <a:bodyPr>
            <a:normAutofit fontScale="25000" lnSpcReduction="20000"/>
          </a:bodyPr>
          <a:lstStyle/>
          <a:p>
            <a:r>
              <a:rPr lang="id-ID" dirty="0" smtClean="0"/>
              <a:t>T</a:t>
            </a:r>
            <a:endParaRPr lang="id-ID" dirty="0"/>
          </a:p>
        </p:txBody>
      </p:sp>
    </p:spTree>
    <p:extLst>
      <p:ext uri="{BB962C8B-B14F-4D97-AF65-F5344CB8AC3E}">
        <p14:creationId xmlns:p14="http://schemas.microsoft.com/office/powerpoint/2010/main" val="90013494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682580"/>
            <a:ext cx="9856482" cy="5280338"/>
          </a:xfrm>
        </p:spPr>
        <p:txBody>
          <a:bodyPr/>
          <a:lstStyle/>
          <a:p>
            <a:r>
              <a:rPr lang="id-ID" sz="3200" b="1" dirty="0" smtClean="0"/>
              <a:t/>
            </a:r>
            <a:br>
              <a:rPr lang="id-ID" sz="3200" b="1" dirty="0" smtClean="0"/>
            </a:br>
            <a:r>
              <a:rPr lang="id-ID" sz="3200" b="1" dirty="0"/>
              <a:t/>
            </a:r>
            <a:br>
              <a:rPr lang="id-ID" sz="3200" b="1" dirty="0"/>
            </a:br>
            <a:r>
              <a:rPr lang="id-ID" sz="3200" b="1" dirty="0" smtClean="0"/>
              <a:t/>
            </a:r>
            <a:br>
              <a:rPr lang="id-ID" sz="3200" b="1" dirty="0" smtClean="0"/>
            </a:br>
            <a:r>
              <a:rPr lang="id-ID" sz="3200" b="1" dirty="0"/>
              <a:t/>
            </a:r>
            <a:br>
              <a:rPr lang="id-ID" sz="3200" b="1" dirty="0"/>
            </a:br>
            <a:r>
              <a:rPr lang="id-ID" sz="3200" b="1" dirty="0" smtClean="0"/>
              <a:t/>
            </a:r>
            <a:br>
              <a:rPr lang="id-ID" sz="3200" b="1" dirty="0" smtClean="0"/>
            </a:br>
            <a:r>
              <a:rPr lang="id-ID" sz="3200" b="1" dirty="0" smtClean="0"/>
              <a:t/>
            </a:r>
            <a:br>
              <a:rPr lang="id-ID" sz="3200" b="1" dirty="0" smtClean="0"/>
            </a:br>
            <a:r>
              <a:rPr lang="id-ID" sz="3200" b="1" dirty="0"/>
              <a:t/>
            </a:r>
            <a:br>
              <a:rPr lang="id-ID" sz="3200" b="1" dirty="0"/>
            </a:br>
            <a:r>
              <a:rPr lang="id-ID" sz="3200" b="1" dirty="0" smtClean="0"/>
              <a:t/>
            </a:r>
            <a:br>
              <a:rPr lang="id-ID" sz="3200" b="1" dirty="0" smtClean="0"/>
            </a:br>
            <a:r>
              <a:rPr lang="id-ID" sz="3200" b="1" dirty="0"/>
              <a:t/>
            </a:r>
            <a:br>
              <a:rPr lang="id-ID" sz="3200" b="1" dirty="0"/>
            </a:br>
            <a:r>
              <a:rPr lang="id-ID" sz="3200" b="1" dirty="0" smtClean="0"/>
              <a:t/>
            </a:r>
            <a:br>
              <a:rPr lang="id-ID" sz="3200" b="1" dirty="0" smtClean="0"/>
            </a:br>
            <a:r>
              <a:rPr lang="id-ID" sz="3200" b="1" dirty="0"/>
              <a:t/>
            </a:r>
            <a:br>
              <a:rPr lang="id-ID" sz="3200" b="1" dirty="0"/>
            </a:br>
            <a:r>
              <a:rPr lang="id-ID" sz="3200" b="1" dirty="0" smtClean="0"/>
              <a:t/>
            </a:r>
            <a:br>
              <a:rPr lang="id-ID" sz="3200" b="1" dirty="0" smtClean="0"/>
            </a:br>
            <a:r>
              <a:rPr lang="id-ID" sz="3200" b="1" dirty="0" smtClean="0"/>
              <a:t/>
            </a:r>
            <a:br>
              <a:rPr lang="id-ID" sz="3200" b="1" dirty="0" smtClean="0"/>
            </a:br>
            <a:r>
              <a:rPr lang="id-ID" sz="3200" b="1" dirty="0"/>
              <a:t/>
            </a:r>
            <a:br>
              <a:rPr lang="id-ID" sz="3200" b="1" dirty="0"/>
            </a:br>
            <a:r>
              <a:rPr lang="id-ID" sz="3200" b="1" dirty="0" smtClean="0"/>
              <a:t/>
            </a:r>
            <a:br>
              <a:rPr lang="id-ID" sz="3200" b="1" dirty="0" smtClean="0"/>
            </a:br>
            <a:r>
              <a:rPr lang="id-ID" sz="3200" b="1" dirty="0"/>
              <a:t/>
            </a:r>
            <a:br>
              <a:rPr lang="id-ID" sz="3200" b="1" dirty="0"/>
            </a:br>
            <a:r>
              <a:rPr lang="id-ID" sz="3200" b="1" dirty="0" smtClean="0"/>
              <a:t/>
            </a:r>
            <a:br>
              <a:rPr lang="id-ID" sz="3200" b="1" dirty="0" smtClean="0"/>
            </a:br>
            <a:r>
              <a:rPr lang="id-ID" sz="3200" b="1" dirty="0"/>
              <a:t/>
            </a:r>
            <a:br>
              <a:rPr lang="id-ID" sz="3200" b="1" dirty="0"/>
            </a:br>
            <a:r>
              <a:rPr lang="id-ID" sz="3200" b="1" dirty="0" smtClean="0"/>
              <a:t/>
            </a:r>
            <a:br>
              <a:rPr lang="id-ID" sz="3200" b="1" dirty="0" smtClean="0"/>
            </a:br>
            <a:r>
              <a:rPr lang="id-ID" sz="3200" b="1" dirty="0"/>
              <a:t/>
            </a:r>
            <a:br>
              <a:rPr lang="id-ID" sz="3200" b="1" dirty="0"/>
            </a:br>
            <a:r>
              <a:rPr lang="id-ID" sz="3200" b="1" dirty="0" smtClean="0"/>
              <a:t/>
            </a:r>
            <a:br>
              <a:rPr lang="id-ID" sz="3200" b="1" dirty="0" smtClean="0"/>
            </a:br>
            <a:r>
              <a:rPr lang="id-ID" sz="3200" b="1" dirty="0"/>
              <a:t/>
            </a:r>
            <a:br>
              <a:rPr lang="id-ID" sz="3200" b="1" dirty="0"/>
            </a:br>
            <a:r>
              <a:rPr lang="id-ID" sz="3200" b="1" dirty="0" smtClean="0"/>
              <a:t/>
            </a:r>
            <a:br>
              <a:rPr lang="id-ID" sz="3200" b="1" dirty="0" smtClean="0"/>
            </a:br>
            <a:r>
              <a:rPr lang="id-ID" sz="3200" b="1" dirty="0" smtClean="0"/>
              <a:t/>
            </a:r>
            <a:br>
              <a:rPr lang="id-ID" sz="3200" b="1" dirty="0" smtClean="0"/>
            </a:br>
            <a:r>
              <a:rPr lang="id-ID" sz="4000" b="1" dirty="0">
                <a:solidFill>
                  <a:srgbClr val="00B0F0"/>
                </a:solidFill>
              </a:rPr>
              <a:t/>
            </a:r>
            <a:br>
              <a:rPr lang="id-ID" sz="4000" b="1" dirty="0">
                <a:solidFill>
                  <a:srgbClr val="00B0F0"/>
                </a:solidFill>
              </a:rPr>
            </a:br>
            <a:r>
              <a:rPr lang="id-ID" sz="3600" b="1" dirty="0" smtClean="0">
                <a:solidFill>
                  <a:srgbClr val="00B0F0"/>
                </a:solidFill>
              </a:rPr>
              <a:t> </a:t>
            </a:r>
            <a:r>
              <a:rPr lang="id-ID" sz="3200" b="1" dirty="0" smtClean="0">
                <a:solidFill>
                  <a:srgbClr val="00B0F0"/>
                </a:solidFill>
              </a:rPr>
              <a:t>PERTIMBANGAN DLM AUDITING INVESTASI</a:t>
            </a:r>
            <a:br>
              <a:rPr lang="id-ID" sz="3200" b="1" dirty="0" smtClean="0">
                <a:solidFill>
                  <a:srgbClr val="00B0F0"/>
                </a:solidFill>
              </a:rPr>
            </a:br>
            <a:r>
              <a:rPr lang="id-ID" sz="3200" b="1" dirty="0" smtClean="0">
                <a:solidFill>
                  <a:schemeClr val="bg1"/>
                </a:solidFill>
              </a:rPr>
              <a:t/>
            </a:r>
            <a:br>
              <a:rPr lang="id-ID" sz="3200" b="1" dirty="0" smtClean="0">
                <a:solidFill>
                  <a:schemeClr val="bg1"/>
                </a:solidFill>
              </a:rPr>
            </a:br>
            <a:r>
              <a:rPr lang="id-ID" sz="3200" b="1" dirty="0" smtClean="0">
                <a:solidFill>
                  <a:schemeClr val="bg1"/>
                </a:solidFill>
              </a:rPr>
              <a:t>1. AUDITOR HRS FAHAM TTG SAK TTG INVESTASI</a:t>
            </a:r>
            <a:br>
              <a:rPr lang="id-ID" sz="3200" b="1" dirty="0" smtClean="0">
                <a:solidFill>
                  <a:schemeClr val="bg1"/>
                </a:solidFill>
              </a:rPr>
            </a:br>
            <a:r>
              <a:rPr lang="id-ID" sz="3200" b="1" dirty="0" smtClean="0">
                <a:solidFill>
                  <a:schemeClr val="bg1"/>
                </a:solidFill>
              </a:rPr>
              <a:t>2. BUKTI MENGENAI EKSISTENSI MELALUI AUDIT </a:t>
            </a:r>
            <a:br>
              <a:rPr lang="id-ID" sz="3200" b="1" dirty="0" smtClean="0">
                <a:solidFill>
                  <a:schemeClr val="bg1"/>
                </a:solidFill>
              </a:rPr>
            </a:br>
            <a:r>
              <a:rPr lang="id-ID" sz="3200" b="1" dirty="0">
                <a:solidFill>
                  <a:schemeClr val="bg1"/>
                </a:solidFill>
              </a:rPr>
              <a:t> </a:t>
            </a:r>
            <a:r>
              <a:rPr lang="id-ID" sz="3200" b="1" dirty="0" smtClean="0">
                <a:solidFill>
                  <a:schemeClr val="bg1"/>
                </a:solidFill>
              </a:rPr>
              <a:t>   FISIK DAN PENILAIAN DG CARA AUDIT </a:t>
            </a:r>
            <a:br>
              <a:rPr lang="id-ID" sz="3200" b="1" dirty="0" smtClean="0">
                <a:solidFill>
                  <a:schemeClr val="bg1"/>
                </a:solidFill>
              </a:rPr>
            </a:br>
            <a:r>
              <a:rPr lang="id-ID" sz="3200" b="1" dirty="0">
                <a:solidFill>
                  <a:schemeClr val="bg1"/>
                </a:solidFill>
              </a:rPr>
              <a:t> </a:t>
            </a:r>
            <a:r>
              <a:rPr lang="id-ID" sz="3200" b="1" dirty="0" smtClean="0">
                <a:solidFill>
                  <a:schemeClr val="bg1"/>
                </a:solidFill>
              </a:rPr>
              <a:t>   DOKUMEN SPT HARGA PASAR SAHAM, </a:t>
            </a:r>
            <a:br>
              <a:rPr lang="id-ID" sz="3200" b="1" dirty="0" smtClean="0">
                <a:solidFill>
                  <a:schemeClr val="bg1"/>
                </a:solidFill>
              </a:rPr>
            </a:br>
            <a:r>
              <a:rPr lang="id-ID" sz="3200" b="1" dirty="0">
                <a:solidFill>
                  <a:schemeClr val="bg1"/>
                </a:solidFill>
              </a:rPr>
              <a:t> </a:t>
            </a:r>
            <a:r>
              <a:rPr lang="id-ID" sz="3200" b="1" dirty="0" smtClean="0">
                <a:solidFill>
                  <a:schemeClr val="bg1"/>
                </a:solidFill>
              </a:rPr>
              <a:t>   OBLIAGASI DAN SEJENIS</a:t>
            </a:r>
            <a:br>
              <a:rPr lang="id-ID" sz="3200" b="1" dirty="0" smtClean="0">
                <a:solidFill>
                  <a:schemeClr val="bg1"/>
                </a:solidFill>
              </a:rPr>
            </a:br>
            <a:r>
              <a:rPr lang="id-ID" sz="3200" b="1" dirty="0" smtClean="0">
                <a:solidFill>
                  <a:schemeClr val="bg1"/>
                </a:solidFill>
              </a:rPr>
              <a:t>3. KRN SIFATNYA LIQUID MAKA  AUDIT FISIK </a:t>
            </a:r>
            <a:br>
              <a:rPr lang="id-ID" sz="3200" b="1" dirty="0" smtClean="0">
                <a:solidFill>
                  <a:schemeClr val="bg1"/>
                </a:solidFill>
              </a:rPr>
            </a:br>
            <a:r>
              <a:rPr lang="id-ID" sz="3200" b="1" dirty="0">
                <a:solidFill>
                  <a:schemeClr val="bg1"/>
                </a:solidFill>
              </a:rPr>
              <a:t> </a:t>
            </a:r>
            <a:r>
              <a:rPr lang="id-ID" sz="3200" b="1" dirty="0" smtClean="0">
                <a:solidFill>
                  <a:schemeClr val="bg1"/>
                </a:solidFill>
              </a:rPr>
              <a:t>   BERSAMAAN DG KAS ASET LANCAR LAINNYA</a:t>
            </a:r>
            <a:br>
              <a:rPr lang="id-ID" sz="3200" b="1" dirty="0" smtClean="0">
                <a:solidFill>
                  <a:schemeClr val="bg1"/>
                </a:solidFill>
              </a:rPr>
            </a:br>
            <a:r>
              <a:rPr lang="id-ID" sz="3200" b="1" dirty="0" smtClean="0">
                <a:solidFill>
                  <a:schemeClr val="bg1"/>
                </a:solidFill>
              </a:rPr>
              <a:t/>
            </a:r>
            <a:br>
              <a:rPr lang="id-ID" sz="3200" b="1" dirty="0" smtClean="0">
                <a:solidFill>
                  <a:schemeClr val="bg1"/>
                </a:solidFill>
              </a:rPr>
            </a:br>
            <a:endParaRPr lang="id-ID" sz="2400" b="1" dirty="0">
              <a:solidFill>
                <a:schemeClr val="bg1"/>
              </a:solidFill>
            </a:endParaRPr>
          </a:p>
        </p:txBody>
      </p:sp>
      <p:sp>
        <p:nvSpPr>
          <p:cNvPr id="3" name="Subtitle 2"/>
          <p:cNvSpPr>
            <a:spLocks noGrp="1"/>
          </p:cNvSpPr>
          <p:nvPr>
            <p:ph type="subTitle" idx="1"/>
          </p:nvPr>
        </p:nvSpPr>
        <p:spPr>
          <a:xfrm flipV="1">
            <a:off x="1154955" y="5625919"/>
            <a:ext cx="8825658" cy="45719"/>
          </a:xfrm>
        </p:spPr>
        <p:txBody>
          <a:bodyPr>
            <a:normAutofit fontScale="25000" lnSpcReduction="20000"/>
          </a:bodyPr>
          <a:lstStyle/>
          <a:p>
            <a:r>
              <a:rPr lang="id-ID" dirty="0" smtClean="0"/>
              <a:t>T</a:t>
            </a:r>
            <a:endParaRPr lang="id-ID" dirty="0"/>
          </a:p>
        </p:txBody>
      </p:sp>
    </p:spTree>
    <p:extLst>
      <p:ext uri="{BB962C8B-B14F-4D97-AF65-F5344CB8AC3E}">
        <p14:creationId xmlns:p14="http://schemas.microsoft.com/office/powerpoint/2010/main" val="148265498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682580"/>
            <a:ext cx="9856482" cy="5280338"/>
          </a:xfrm>
        </p:spPr>
        <p:txBody>
          <a:bodyPr/>
          <a:lstStyle/>
          <a:p>
            <a:r>
              <a:rPr lang="id-ID" sz="3200" b="1" dirty="0" smtClean="0"/>
              <a:t/>
            </a:r>
            <a:br>
              <a:rPr lang="id-ID" sz="3200" b="1" dirty="0" smtClean="0"/>
            </a:br>
            <a:r>
              <a:rPr lang="id-ID" sz="3200" b="1" dirty="0"/>
              <a:t/>
            </a:r>
            <a:br>
              <a:rPr lang="id-ID" sz="3200" b="1" dirty="0"/>
            </a:br>
            <a:r>
              <a:rPr lang="id-ID" sz="3200" b="1" dirty="0" smtClean="0"/>
              <a:t/>
            </a:r>
            <a:br>
              <a:rPr lang="id-ID" sz="3200" b="1" dirty="0" smtClean="0"/>
            </a:br>
            <a:r>
              <a:rPr lang="id-ID" sz="3200" b="1" dirty="0"/>
              <a:t/>
            </a:r>
            <a:br>
              <a:rPr lang="id-ID" sz="3200" b="1" dirty="0"/>
            </a:br>
            <a:r>
              <a:rPr lang="id-ID" sz="3200" b="1" dirty="0" smtClean="0"/>
              <a:t/>
            </a:r>
            <a:br>
              <a:rPr lang="id-ID" sz="3200" b="1" dirty="0" smtClean="0"/>
            </a:br>
            <a:r>
              <a:rPr lang="id-ID" sz="3200" b="1" dirty="0" smtClean="0"/>
              <a:t/>
            </a:r>
            <a:br>
              <a:rPr lang="id-ID" sz="3200" b="1" dirty="0" smtClean="0"/>
            </a:br>
            <a:r>
              <a:rPr lang="id-ID" sz="3200" b="1" dirty="0"/>
              <a:t/>
            </a:r>
            <a:br>
              <a:rPr lang="id-ID" sz="3200" b="1" dirty="0"/>
            </a:br>
            <a:r>
              <a:rPr lang="id-ID" sz="3200" b="1" dirty="0" smtClean="0"/>
              <a:t/>
            </a:r>
            <a:br>
              <a:rPr lang="id-ID" sz="3200" b="1" dirty="0" smtClean="0"/>
            </a:br>
            <a:r>
              <a:rPr lang="id-ID" sz="3200" b="1" dirty="0"/>
              <a:t/>
            </a:r>
            <a:br>
              <a:rPr lang="id-ID" sz="3200" b="1" dirty="0"/>
            </a:br>
            <a:r>
              <a:rPr lang="id-ID" sz="3200" b="1" dirty="0" smtClean="0"/>
              <a:t/>
            </a:r>
            <a:br>
              <a:rPr lang="id-ID" sz="3200" b="1" dirty="0" smtClean="0"/>
            </a:br>
            <a:r>
              <a:rPr lang="id-ID" sz="3200" b="1" dirty="0"/>
              <a:t/>
            </a:r>
            <a:br>
              <a:rPr lang="id-ID" sz="3200" b="1" dirty="0"/>
            </a:br>
            <a:r>
              <a:rPr lang="id-ID" sz="3200" b="1" dirty="0" smtClean="0"/>
              <a:t/>
            </a:r>
            <a:br>
              <a:rPr lang="id-ID" sz="3200" b="1" dirty="0" smtClean="0"/>
            </a:br>
            <a:r>
              <a:rPr lang="id-ID" sz="3200" b="1" dirty="0" smtClean="0"/>
              <a:t/>
            </a:r>
            <a:br>
              <a:rPr lang="id-ID" sz="3200" b="1" dirty="0" smtClean="0"/>
            </a:br>
            <a:r>
              <a:rPr lang="id-ID" sz="3200" b="1" dirty="0"/>
              <a:t/>
            </a:r>
            <a:br>
              <a:rPr lang="id-ID" sz="3200" b="1" dirty="0"/>
            </a:br>
            <a:r>
              <a:rPr lang="id-ID" sz="3200" b="1" dirty="0" smtClean="0"/>
              <a:t/>
            </a:r>
            <a:br>
              <a:rPr lang="id-ID" sz="3200" b="1" dirty="0" smtClean="0"/>
            </a:br>
            <a:r>
              <a:rPr lang="id-ID" sz="3200" b="1" dirty="0"/>
              <a:t/>
            </a:r>
            <a:br>
              <a:rPr lang="id-ID" sz="3200" b="1" dirty="0"/>
            </a:br>
            <a:r>
              <a:rPr lang="id-ID" sz="3200" b="1" dirty="0" smtClean="0"/>
              <a:t/>
            </a:r>
            <a:br>
              <a:rPr lang="id-ID" sz="3200" b="1" dirty="0" smtClean="0"/>
            </a:br>
            <a:r>
              <a:rPr lang="id-ID" sz="3200" b="1" dirty="0" smtClean="0"/>
              <a:t/>
            </a:r>
            <a:br>
              <a:rPr lang="id-ID" sz="3200" b="1" dirty="0" smtClean="0"/>
            </a:br>
            <a:r>
              <a:rPr lang="id-ID" sz="3200" b="1" dirty="0"/>
              <a:t/>
            </a:r>
            <a:br>
              <a:rPr lang="id-ID" sz="3200" b="1" dirty="0"/>
            </a:br>
            <a:r>
              <a:rPr lang="id-ID" sz="3200" b="1" dirty="0" smtClean="0"/>
              <a:t/>
            </a:r>
            <a:br>
              <a:rPr lang="id-ID" sz="3200" b="1" dirty="0" smtClean="0"/>
            </a:br>
            <a:r>
              <a:rPr lang="id-ID" sz="3200" b="1" dirty="0"/>
              <a:t/>
            </a:r>
            <a:br>
              <a:rPr lang="id-ID" sz="3200" b="1" dirty="0"/>
            </a:br>
            <a:r>
              <a:rPr lang="id-ID" sz="3200" b="1" dirty="0" smtClean="0"/>
              <a:t/>
            </a:r>
            <a:br>
              <a:rPr lang="id-ID" sz="3200" b="1" dirty="0" smtClean="0"/>
            </a:br>
            <a:r>
              <a:rPr lang="id-ID" sz="3200" b="1" dirty="0" smtClean="0"/>
              <a:t/>
            </a:r>
            <a:br>
              <a:rPr lang="id-ID" sz="3200" b="1" dirty="0" smtClean="0"/>
            </a:br>
            <a:r>
              <a:rPr lang="id-ID" sz="4000" b="1" dirty="0">
                <a:solidFill>
                  <a:srgbClr val="FFFF00"/>
                </a:solidFill>
              </a:rPr>
              <a:t/>
            </a:r>
            <a:br>
              <a:rPr lang="id-ID" sz="4000" b="1" dirty="0">
                <a:solidFill>
                  <a:srgbClr val="FFFF00"/>
                </a:solidFill>
              </a:rPr>
            </a:br>
            <a:r>
              <a:rPr lang="id-ID" sz="3600" b="1" dirty="0" smtClean="0">
                <a:solidFill>
                  <a:srgbClr val="FFFF00"/>
                </a:solidFill>
              </a:rPr>
              <a:t> </a:t>
            </a:r>
            <a:r>
              <a:rPr lang="id-ID" sz="3200" b="1" dirty="0" smtClean="0">
                <a:solidFill>
                  <a:srgbClr val="FFFF00"/>
                </a:solidFill>
              </a:rPr>
              <a:t>PENGGUNAAN SPESIALIS</a:t>
            </a:r>
            <a:r>
              <a:rPr lang="id-ID" sz="3200" b="1" dirty="0" smtClean="0">
                <a:solidFill>
                  <a:schemeClr val="bg1"/>
                </a:solidFill>
              </a:rPr>
              <a:t/>
            </a:r>
            <a:br>
              <a:rPr lang="id-ID" sz="3200" b="1" dirty="0" smtClean="0">
                <a:solidFill>
                  <a:schemeClr val="bg1"/>
                </a:solidFill>
              </a:rPr>
            </a:br>
            <a:r>
              <a:rPr lang="id-ID" sz="3200" b="1" dirty="0" smtClean="0">
                <a:solidFill>
                  <a:schemeClr val="bg1"/>
                </a:solidFill>
              </a:rPr>
              <a:t>1. PENILAIAN (INVENTORY, REAL ESTATE, ASSETS)</a:t>
            </a:r>
            <a:br>
              <a:rPr lang="id-ID" sz="3200" b="1" dirty="0" smtClean="0">
                <a:solidFill>
                  <a:schemeClr val="bg1"/>
                </a:solidFill>
              </a:rPr>
            </a:br>
            <a:r>
              <a:rPr lang="id-ID" sz="3200" b="1" dirty="0" smtClean="0">
                <a:solidFill>
                  <a:schemeClr val="bg1"/>
                </a:solidFill>
              </a:rPr>
              <a:t>2. AUDITOR HRS MENGEVALUASI KUALIFIKASI </a:t>
            </a:r>
            <a:br>
              <a:rPr lang="id-ID" sz="3200" b="1" dirty="0" smtClean="0">
                <a:solidFill>
                  <a:schemeClr val="bg1"/>
                </a:solidFill>
              </a:rPr>
            </a:br>
            <a:r>
              <a:rPr lang="id-ID" sz="3200" b="1" dirty="0">
                <a:solidFill>
                  <a:schemeClr val="bg1"/>
                </a:solidFill>
              </a:rPr>
              <a:t> </a:t>
            </a:r>
            <a:r>
              <a:rPr lang="id-ID" sz="3200" b="1" dirty="0" smtClean="0">
                <a:solidFill>
                  <a:schemeClr val="bg1"/>
                </a:solidFill>
              </a:rPr>
              <a:t>   PROFESIONAL SPESIALIS DENGAN </a:t>
            </a:r>
            <a:br>
              <a:rPr lang="id-ID" sz="3200" b="1" dirty="0" smtClean="0">
                <a:solidFill>
                  <a:schemeClr val="bg1"/>
                </a:solidFill>
              </a:rPr>
            </a:br>
            <a:r>
              <a:rPr lang="id-ID" sz="3200" b="1" dirty="0">
                <a:solidFill>
                  <a:schemeClr val="bg1"/>
                </a:solidFill>
              </a:rPr>
              <a:t> </a:t>
            </a:r>
            <a:r>
              <a:rPr lang="id-ID" sz="3200" b="1" dirty="0" smtClean="0">
                <a:solidFill>
                  <a:schemeClr val="bg1"/>
                </a:solidFill>
              </a:rPr>
              <a:t>   MEMPERTIMBANGKAN :</a:t>
            </a:r>
            <a:br>
              <a:rPr lang="id-ID" sz="3200" b="1" dirty="0" smtClean="0">
                <a:solidFill>
                  <a:schemeClr val="bg1"/>
                </a:solidFill>
              </a:rPr>
            </a:br>
            <a:r>
              <a:rPr lang="id-ID" sz="3200" b="1" dirty="0" smtClean="0">
                <a:solidFill>
                  <a:schemeClr val="bg1"/>
                </a:solidFill>
              </a:rPr>
              <a:t>    - SERTFIKASI PROFESIONAL</a:t>
            </a:r>
            <a:br>
              <a:rPr lang="id-ID" sz="3200" b="1" dirty="0" smtClean="0">
                <a:solidFill>
                  <a:schemeClr val="bg1"/>
                </a:solidFill>
              </a:rPr>
            </a:br>
            <a:r>
              <a:rPr lang="id-ID" sz="3200" b="1" dirty="0" smtClean="0">
                <a:solidFill>
                  <a:schemeClr val="bg1"/>
                </a:solidFill>
              </a:rPr>
              <a:t>    - REPUTASI</a:t>
            </a:r>
            <a:br>
              <a:rPr lang="id-ID" sz="3200" b="1" dirty="0" smtClean="0">
                <a:solidFill>
                  <a:schemeClr val="bg1"/>
                </a:solidFill>
              </a:rPr>
            </a:br>
            <a:r>
              <a:rPr lang="id-ID" sz="3200" b="1" dirty="0" smtClean="0">
                <a:solidFill>
                  <a:schemeClr val="bg1"/>
                </a:solidFill>
              </a:rPr>
              <a:t>    - PENGALAMAN DLAM PEKERJAAN SEJENIS</a:t>
            </a:r>
            <a:br>
              <a:rPr lang="id-ID" sz="3200" b="1" dirty="0" smtClean="0">
                <a:solidFill>
                  <a:schemeClr val="bg1"/>
                </a:solidFill>
              </a:rPr>
            </a:br>
            <a:r>
              <a:rPr lang="id-ID" sz="3200" b="1" dirty="0" smtClean="0">
                <a:solidFill>
                  <a:schemeClr val="bg1"/>
                </a:solidFill>
              </a:rPr>
              <a:t>3. AUDITOR HRS DPT PEMAHAMAN ATAS </a:t>
            </a:r>
            <a:br>
              <a:rPr lang="id-ID" sz="3200" b="1" dirty="0" smtClean="0">
                <a:solidFill>
                  <a:schemeClr val="bg1"/>
                </a:solidFill>
              </a:rPr>
            </a:br>
            <a:r>
              <a:rPr lang="id-ID" sz="3200" b="1" dirty="0">
                <a:solidFill>
                  <a:schemeClr val="bg1"/>
                </a:solidFill>
              </a:rPr>
              <a:t> </a:t>
            </a:r>
            <a:r>
              <a:rPr lang="id-ID" sz="3200" b="1" dirty="0" smtClean="0">
                <a:solidFill>
                  <a:schemeClr val="bg1"/>
                </a:solidFill>
              </a:rPr>
              <a:t>   PEKERJAAN SPESIALIS TTG TUJUAN, HUB DG </a:t>
            </a:r>
            <a:br>
              <a:rPr lang="id-ID" sz="3200" b="1" dirty="0" smtClean="0">
                <a:solidFill>
                  <a:schemeClr val="bg1"/>
                </a:solidFill>
              </a:rPr>
            </a:br>
            <a:r>
              <a:rPr lang="id-ID" sz="3200" b="1" dirty="0">
                <a:solidFill>
                  <a:schemeClr val="bg1"/>
                </a:solidFill>
              </a:rPr>
              <a:t> </a:t>
            </a:r>
            <a:r>
              <a:rPr lang="id-ID" sz="3200" b="1" dirty="0" smtClean="0">
                <a:solidFill>
                  <a:schemeClr val="bg1"/>
                </a:solidFill>
              </a:rPr>
              <a:t>   SPESIALIS</a:t>
            </a:r>
            <a:endParaRPr lang="id-ID" sz="2400" b="1" dirty="0">
              <a:solidFill>
                <a:schemeClr val="bg1"/>
              </a:solidFill>
            </a:endParaRPr>
          </a:p>
        </p:txBody>
      </p:sp>
      <p:sp>
        <p:nvSpPr>
          <p:cNvPr id="3" name="Subtitle 2"/>
          <p:cNvSpPr>
            <a:spLocks noGrp="1"/>
          </p:cNvSpPr>
          <p:nvPr>
            <p:ph type="subTitle" idx="1"/>
          </p:nvPr>
        </p:nvSpPr>
        <p:spPr>
          <a:xfrm flipV="1">
            <a:off x="1154955" y="5625919"/>
            <a:ext cx="8825658" cy="45719"/>
          </a:xfrm>
        </p:spPr>
        <p:txBody>
          <a:bodyPr>
            <a:normAutofit fontScale="25000" lnSpcReduction="20000"/>
          </a:bodyPr>
          <a:lstStyle/>
          <a:p>
            <a:r>
              <a:rPr lang="id-ID" dirty="0" smtClean="0"/>
              <a:t>T</a:t>
            </a:r>
            <a:endParaRPr lang="id-ID" dirty="0"/>
          </a:p>
        </p:txBody>
      </p:sp>
    </p:spTree>
    <p:extLst>
      <p:ext uri="{BB962C8B-B14F-4D97-AF65-F5344CB8AC3E}">
        <p14:creationId xmlns:p14="http://schemas.microsoft.com/office/powerpoint/2010/main" val="407890083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682580"/>
            <a:ext cx="9856482" cy="5280338"/>
          </a:xfrm>
        </p:spPr>
        <p:txBody>
          <a:bodyPr/>
          <a:lstStyle/>
          <a:p>
            <a:r>
              <a:rPr lang="id-ID" sz="3200" b="1" dirty="0" smtClean="0"/>
              <a:t/>
            </a:r>
            <a:br>
              <a:rPr lang="id-ID" sz="3200" b="1" dirty="0" smtClean="0"/>
            </a:br>
            <a:r>
              <a:rPr lang="id-ID" sz="3200" b="1" dirty="0"/>
              <a:t/>
            </a:r>
            <a:br>
              <a:rPr lang="id-ID" sz="3200" b="1" dirty="0"/>
            </a:br>
            <a:r>
              <a:rPr lang="id-ID" sz="3200" b="1" dirty="0" smtClean="0"/>
              <a:t/>
            </a:r>
            <a:br>
              <a:rPr lang="id-ID" sz="3200" b="1" dirty="0" smtClean="0"/>
            </a:br>
            <a:r>
              <a:rPr lang="id-ID" sz="3200" b="1" dirty="0"/>
              <a:t/>
            </a:r>
            <a:br>
              <a:rPr lang="id-ID" sz="3200" b="1" dirty="0"/>
            </a:br>
            <a:r>
              <a:rPr lang="id-ID" sz="3200" b="1" dirty="0" smtClean="0"/>
              <a:t/>
            </a:r>
            <a:br>
              <a:rPr lang="id-ID" sz="3200" b="1" dirty="0" smtClean="0"/>
            </a:br>
            <a:r>
              <a:rPr lang="id-ID" sz="3200" b="1" dirty="0" smtClean="0"/>
              <a:t/>
            </a:r>
            <a:br>
              <a:rPr lang="id-ID" sz="3200" b="1" dirty="0" smtClean="0"/>
            </a:br>
            <a:r>
              <a:rPr lang="id-ID" sz="3200" b="1" dirty="0"/>
              <a:t/>
            </a:r>
            <a:br>
              <a:rPr lang="id-ID" sz="3200" b="1" dirty="0"/>
            </a:br>
            <a:r>
              <a:rPr lang="id-ID" sz="3200" b="1" dirty="0" smtClean="0"/>
              <a:t/>
            </a:r>
            <a:br>
              <a:rPr lang="id-ID" sz="3200" b="1" dirty="0" smtClean="0"/>
            </a:br>
            <a:r>
              <a:rPr lang="id-ID" sz="3200" b="1" dirty="0"/>
              <a:t/>
            </a:r>
            <a:br>
              <a:rPr lang="id-ID" sz="3200" b="1" dirty="0"/>
            </a:br>
            <a:r>
              <a:rPr lang="id-ID" sz="3200" b="1" dirty="0" smtClean="0"/>
              <a:t/>
            </a:r>
            <a:br>
              <a:rPr lang="id-ID" sz="3200" b="1" dirty="0" smtClean="0"/>
            </a:br>
            <a:r>
              <a:rPr lang="id-ID" sz="3200" b="1" dirty="0"/>
              <a:t/>
            </a:r>
            <a:br>
              <a:rPr lang="id-ID" sz="3200" b="1" dirty="0"/>
            </a:br>
            <a:r>
              <a:rPr lang="id-ID" sz="3200" b="1" dirty="0" smtClean="0"/>
              <a:t/>
            </a:r>
            <a:br>
              <a:rPr lang="id-ID" sz="3200" b="1" dirty="0" smtClean="0"/>
            </a:br>
            <a:r>
              <a:rPr lang="id-ID" sz="3200" b="1" dirty="0" smtClean="0"/>
              <a:t/>
            </a:r>
            <a:br>
              <a:rPr lang="id-ID" sz="3200" b="1" dirty="0" smtClean="0"/>
            </a:br>
            <a:r>
              <a:rPr lang="id-ID" sz="3200" b="1" dirty="0"/>
              <a:t/>
            </a:r>
            <a:br>
              <a:rPr lang="id-ID" sz="3200" b="1" dirty="0"/>
            </a:br>
            <a:r>
              <a:rPr lang="id-ID" sz="3200" b="1" dirty="0" smtClean="0"/>
              <a:t/>
            </a:r>
            <a:br>
              <a:rPr lang="id-ID" sz="3200" b="1" dirty="0" smtClean="0"/>
            </a:br>
            <a:r>
              <a:rPr lang="id-ID" sz="3200" b="1" dirty="0"/>
              <a:t/>
            </a:r>
            <a:br>
              <a:rPr lang="id-ID" sz="3200" b="1" dirty="0"/>
            </a:br>
            <a:r>
              <a:rPr lang="id-ID" sz="3200" b="1" dirty="0" smtClean="0"/>
              <a:t/>
            </a:r>
            <a:br>
              <a:rPr lang="id-ID" sz="3200" b="1" dirty="0" smtClean="0"/>
            </a:br>
            <a:r>
              <a:rPr lang="id-ID" sz="3200" b="1" dirty="0" smtClean="0"/>
              <a:t/>
            </a:r>
            <a:br>
              <a:rPr lang="id-ID" sz="3200" b="1" dirty="0" smtClean="0"/>
            </a:br>
            <a:r>
              <a:rPr lang="id-ID" sz="3200" b="1" dirty="0"/>
              <a:t/>
            </a:r>
            <a:br>
              <a:rPr lang="id-ID" sz="3200" b="1" dirty="0"/>
            </a:br>
            <a:r>
              <a:rPr lang="id-ID" sz="3200" b="1" dirty="0" smtClean="0"/>
              <a:t/>
            </a:r>
            <a:br>
              <a:rPr lang="id-ID" sz="3200" b="1" dirty="0" smtClean="0"/>
            </a:br>
            <a:r>
              <a:rPr lang="id-ID" sz="3200" b="1" dirty="0"/>
              <a:t/>
            </a:r>
            <a:br>
              <a:rPr lang="id-ID" sz="3200" b="1" dirty="0"/>
            </a:br>
            <a:r>
              <a:rPr lang="id-ID" sz="3200" b="1" dirty="0" smtClean="0"/>
              <a:t/>
            </a:r>
            <a:br>
              <a:rPr lang="id-ID" sz="3200" b="1" dirty="0" smtClean="0"/>
            </a:br>
            <a:r>
              <a:rPr lang="id-ID" sz="3200" b="1" dirty="0" smtClean="0"/>
              <a:t/>
            </a:r>
            <a:br>
              <a:rPr lang="id-ID" sz="3200" b="1" dirty="0" smtClean="0"/>
            </a:br>
            <a:r>
              <a:rPr lang="id-ID" sz="4000" b="1" dirty="0">
                <a:solidFill>
                  <a:srgbClr val="FFFF00"/>
                </a:solidFill>
              </a:rPr>
              <a:t/>
            </a:r>
            <a:br>
              <a:rPr lang="id-ID" sz="4000" b="1" dirty="0">
                <a:solidFill>
                  <a:srgbClr val="FFFF00"/>
                </a:solidFill>
              </a:rPr>
            </a:br>
            <a:r>
              <a:rPr lang="id-ID" sz="4000" b="1" dirty="0" smtClean="0">
                <a:solidFill>
                  <a:schemeClr val="bg1"/>
                </a:solidFill>
              </a:rPr>
              <a:t> 4. HUBUNGAN SPESIALIS DG KLIEN</a:t>
            </a:r>
            <a:br>
              <a:rPr lang="id-ID" sz="4000" b="1" dirty="0" smtClean="0">
                <a:solidFill>
                  <a:schemeClr val="bg1"/>
                </a:solidFill>
              </a:rPr>
            </a:br>
            <a:r>
              <a:rPr lang="id-ID" sz="4000" b="1" dirty="0" smtClean="0">
                <a:solidFill>
                  <a:schemeClr val="bg1"/>
                </a:solidFill>
              </a:rPr>
              <a:t>5.</a:t>
            </a:r>
            <a:r>
              <a:rPr lang="id-ID" sz="4000" b="1" dirty="0" smtClean="0">
                <a:solidFill>
                  <a:schemeClr val="bg1"/>
                </a:solidFill>
              </a:rPr>
              <a:t> METODE &amp; ASUMSI YG DIPAKAI</a:t>
            </a:r>
            <a:br>
              <a:rPr lang="id-ID" sz="4000" b="1" dirty="0" smtClean="0">
                <a:solidFill>
                  <a:schemeClr val="bg1"/>
                </a:solidFill>
              </a:rPr>
            </a:br>
            <a:r>
              <a:rPr lang="id-ID" sz="4000" b="1" dirty="0" smtClean="0">
                <a:solidFill>
                  <a:schemeClr val="bg1"/>
                </a:solidFill>
              </a:rPr>
              <a:t>6. KELAYAKAN PENGGUNAAN </a:t>
            </a:r>
            <a:br>
              <a:rPr lang="id-ID" sz="4000" b="1" dirty="0" smtClean="0">
                <a:solidFill>
                  <a:schemeClr val="bg1"/>
                </a:solidFill>
              </a:rPr>
            </a:br>
            <a:r>
              <a:rPr lang="id-ID" sz="4000" b="1" dirty="0">
                <a:solidFill>
                  <a:schemeClr val="bg1"/>
                </a:solidFill>
              </a:rPr>
              <a:t> </a:t>
            </a:r>
            <a:r>
              <a:rPr lang="id-ID" sz="4000" b="1" dirty="0" smtClean="0">
                <a:solidFill>
                  <a:schemeClr val="bg1"/>
                </a:solidFill>
              </a:rPr>
              <a:t>  PEKERJAAN SPESIALIS</a:t>
            </a:r>
            <a:br>
              <a:rPr lang="id-ID" sz="4000" b="1" dirty="0" smtClean="0">
                <a:solidFill>
                  <a:schemeClr val="bg1"/>
                </a:solidFill>
              </a:rPr>
            </a:br>
            <a:r>
              <a:rPr lang="id-ID" sz="4000" b="1" dirty="0" smtClean="0">
                <a:solidFill>
                  <a:schemeClr val="bg1"/>
                </a:solidFill>
              </a:rPr>
              <a:t>7 BENTUK &amp; ISI TEMUAN SPESIALIS</a:t>
            </a:r>
            <a:br>
              <a:rPr lang="id-ID" sz="4000" b="1" dirty="0" smtClean="0">
                <a:solidFill>
                  <a:schemeClr val="bg1"/>
                </a:solidFill>
              </a:rPr>
            </a:br>
            <a:r>
              <a:rPr lang="id-ID" sz="4000" b="1" dirty="0">
                <a:solidFill>
                  <a:schemeClr val="bg1"/>
                </a:solidFill>
              </a:rPr>
              <a:t/>
            </a:r>
            <a:br>
              <a:rPr lang="id-ID" sz="4000" b="1" dirty="0">
                <a:solidFill>
                  <a:schemeClr val="bg1"/>
                </a:solidFill>
              </a:rPr>
            </a:br>
            <a:r>
              <a:rPr lang="id-ID" sz="4000" b="1" dirty="0" smtClean="0">
                <a:solidFill>
                  <a:schemeClr val="bg1"/>
                </a:solidFill>
              </a:rPr>
              <a:t/>
            </a:r>
            <a:br>
              <a:rPr lang="id-ID" sz="4000" b="1" dirty="0" smtClean="0">
                <a:solidFill>
                  <a:schemeClr val="bg1"/>
                </a:solidFill>
              </a:rPr>
            </a:br>
            <a:endParaRPr lang="id-ID" sz="2400" b="1" dirty="0">
              <a:solidFill>
                <a:schemeClr val="bg1"/>
              </a:solidFill>
            </a:endParaRPr>
          </a:p>
        </p:txBody>
      </p:sp>
      <p:sp>
        <p:nvSpPr>
          <p:cNvPr id="3" name="Subtitle 2"/>
          <p:cNvSpPr>
            <a:spLocks noGrp="1"/>
          </p:cNvSpPr>
          <p:nvPr>
            <p:ph type="subTitle" idx="1"/>
          </p:nvPr>
        </p:nvSpPr>
        <p:spPr>
          <a:xfrm flipV="1">
            <a:off x="1154955" y="5625919"/>
            <a:ext cx="8825658" cy="45719"/>
          </a:xfrm>
        </p:spPr>
        <p:txBody>
          <a:bodyPr>
            <a:normAutofit fontScale="25000" lnSpcReduction="20000"/>
          </a:bodyPr>
          <a:lstStyle/>
          <a:p>
            <a:r>
              <a:rPr lang="id-ID" dirty="0" smtClean="0"/>
              <a:t>T</a:t>
            </a:r>
            <a:endParaRPr lang="id-ID" dirty="0"/>
          </a:p>
        </p:txBody>
      </p:sp>
    </p:spTree>
    <p:extLst>
      <p:ext uri="{BB962C8B-B14F-4D97-AF65-F5344CB8AC3E}">
        <p14:creationId xmlns:p14="http://schemas.microsoft.com/office/powerpoint/2010/main" val="72229204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696867"/>
            <a:ext cx="9856482" cy="5280338"/>
          </a:xfrm>
        </p:spPr>
        <p:txBody>
          <a:bodyPr/>
          <a:lstStyle/>
          <a:p>
            <a:r>
              <a:rPr lang="id-ID" sz="3200" b="1" dirty="0" smtClean="0"/>
              <a:t/>
            </a:r>
            <a:br>
              <a:rPr lang="id-ID" sz="3200" b="1" dirty="0" smtClean="0"/>
            </a:br>
            <a:r>
              <a:rPr lang="id-ID" sz="3200" b="1" dirty="0"/>
              <a:t/>
            </a:r>
            <a:br>
              <a:rPr lang="id-ID" sz="3200" b="1" dirty="0"/>
            </a:br>
            <a:r>
              <a:rPr lang="id-ID" sz="3200" b="1" dirty="0" smtClean="0"/>
              <a:t/>
            </a:r>
            <a:br>
              <a:rPr lang="id-ID" sz="3200" b="1" dirty="0" smtClean="0"/>
            </a:br>
            <a:r>
              <a:rPr lang="id-ID" sz="3200" b="1" dirty="0"/>
              <a:t/>
            </a:r>
            <a:br>
              <a:rPr lang="id-ID" sz="3200" b="1" dirty="0"/>
            </a:br>
            <a:r>
              <a:rPr lang="id-ID" sz="3200" b="1" dirty="0" smtClean="0"/>
              <a:t/>
            </a:r>
            <a:br>
              <a:rPr lang="id-ID" sz="3200" b="1" dirty="0" smtClean="0"/>
            </a:br>
            <a:r>
              <a:rPr lang="id-ID" sz="3200" b="1" dirty="0" smtClean="0"/>
              <a:t/>
            </a:r>
            <a:br>
              <a:rPr lang="id-ID" sz="3200" b="1" dirty="0" smtClean="0"/>
            </a:br>
            <a:r>
              <a:rPr lang="id-ID" sz="3200" b="1" dirty="0"/>
              <a:t/>
            </a:r>
            <a:br>
              <a:rPr lang="id-ID" sz="3200" b="1" dirty="0"/>
            </a:br>
            <a:r>
              <a:rPr lang="id-ID" sz="3200" b="1" dirty="0" smtClean="0"/>
              <a:t/>
            </a:r>
            <a:br>
              <a:rPr lang="id-ID" sz="3200" b="1" dirty="0" smtClean="0"/>
            </a:br>
            <a:r>
              <a:rPr lang="id-ID" sz="3200" b="1" dirty="0"/>
              <a:t/>
            </a:r>
            <a:br>
              <a:rPr lang="id-ID" sz="3200" b="1" dirty="0"/>
            </a:br>
            <a:r>
              <a:rPr lang="id-ID" sz="3200" b="1" dirty="0" smtClean="0"/>
              <a:t/>
            </a:r>
            <a:br>
              <a:rPr lang="id-ID" sz="3200" b="1" dirty="0" smtClean="0"/>
            </a:br>
            <a:r>
              <a:rPr lang="id-ID" sz="3200" b="1" dirty="0"/>
              <a:t/>
            </a:r>
            <a:br>
              <a:rPr lang="id-ID" sz="3200" b="1" dirty="0"/>
            </a:br>
            <a:r>
              <a:rPr lang="id-ID" sz="3200" b="1" dirty="0" smtClean="0"/>
              <a:t/>
            </a:r>
            <a:br>
              <a:rPr lang="id-ID" sz="3200" b="1" dirty="0" smtClean="0"/>
            </a:br>
            <a:r>
              <a:rPr lang="id-ID" sz="3200" b="1" dirty="0" smtClean="0"/>
              <a:t/>
            </a:r>
            <a:br>
              <a:rPr lang="id-ID" sz="3200" b="1" dirty="0" smtClean="0"/>
            </a:br>
            <a:r>
              <a:rPr lang="id-ID" sz="3200" b="1" dirty="0"/>
              <a:t/>
            </a:r>
            <a:br>
              <a:rPr lang="id-ID" sz="3200" b="1" dirty="0"/>
            </a:br>
            <a:r>
              <a:rPr lang="id-ID" sz="3200" b="1" dirty="0" smtClean="0"/>
              <a:t/>
            </a:r>
            <a:br>
              <a:rPr lang="id-ID" sz="3200" b="1" dirty="0" smtClean="0"/>
            </a:br>
            <a:r>
              <a:rPr lang="id-ID" sz="3200" b="1" dirty="0"/>
              <a:t/>
            </a:r>
            <a:br>
              <a:rPr lang="id-ID" sz="3200" b="1" dirty="0"/>
            </a:br>
            <a:r>
              <a:rPr lang="id-ID" sz="3200" b="1" dirty="0" smtClean="0"/>
              <a:t/>
            </a:r>
            <a:br>
              <a:rPr lang="id-ID" sz="3200" b="1" dirty="0" smtClean="0"/>
            </a:br>
            <a:r>
              <a:rPr lang="id-ID" sz="3200" b="1" dirty="0" smtClean="0"/>
              <a:t/>
            </a:r>
            <a:br>
              <a:rPr lang="id-ID" sz="3200" b="1" dirty="0" smtClean="0"/>
            </a:br>
            <a:r>
              <a:rPr lang="id-ID" sz="3200" b="1" dirty="0"/>
              <a:t/>
            </a:r>
            <a:br>
              <a:rPr lang="id-ID" sz="3200" b="1" dirty="0"/>
            </a:br>
            <a:r>
              <a:rPr lang="id-ID" sz="3200" b="1" dirty="0" smtClean="0"/>
              <a:t/>
            </a:r>
            <a:br>
              <a:rPr lang="id-ID" sz="3200" b="1" dirty="0" smtClean="0"/>
            </a:br>
            <a:r>
              <a:rPr lang="id-ID" sz="3200" b="1" dirty="0"/>
              <a:t/>
            </a:r>
            <a:br>
              <a:rPr lang="id-ID" sz="3200" b="1" dirty="0"/>
            </a:br>
            <a:r>
              <a:rPr lang="id-ID" sz="3200" b="1" dirty="0" smtClean="0"/>
              <a:t/>
            </a:r>
            <a:br>
              <a:rPr lang="id-ID" sz="3200" b="1" dirty="0" smtClean="0"/>
            </a:br>
            <a:r>
              <a:rPr lang="id-ID" sz="3200" b="1" dirty="0" smtClean="0"/>
              <a:t/>
            </a:r>
            <a:br>
              <a:rPr lang="id-ID" sz="3200" b="1" dirty="0" smtClean="0"/>
            </a:br>
            <a:r>
              <a:rPr lang="id-ID" sz="4000" b="1" dirty="0">
                <a:solidFill>
                  <a:srgbClr val="FFFF00"/>
                </a:solidFill>
              </a:rPr>
              <a:t/>
            </a:r>
            <a:br>
              <a:rPr lang="id-ID" sz="4000" b="1" dirty="0">
                <a:solidFill>
                  <a:srgbClr val="FFFF00"/>
                </a:solidFill>
              </a:rPr>
            </a:br>
            <a:r>
              <a:rPr lang="id-ID" sz="3200" b="1" dirty="0" smtClean="0">
                <a:solidFill>
                  <a:schemeClr val="bg1"/>
                </a:solidFill>
              </a:rPr>
              <a:t>DAMPAK PEKERJAAN SPESIALIS THD LAPORAN AUDITOR :</a:t>
            </a:r>
            <a:br>
              <a:rPr lang="id-ID" sz="3200" b="1" dirty="0" smtClean="0">
                <a:solidFill>
                  <a:schemeClr val="bg1"/>
                </a:solidFill>
              </a:rPr>
            </a:br>
            <a:r>
              <a:rPr lang="id-ID" sz="3200" b="1" dirty="0" smtClean="0">
                <a:solidFill>
                  <a:schemeClr val="bg1"/>
                </a:solidFill>
              </a:rPr>
              <a:t/>
            </a:r>
            <a:br>
              <a:rPr lang="id-ID" sz="3200" b="1" dirty="0" smtClean="0">
                <a:solidFill>
                  <a:schemeClr val="bg1"/>
                </a:solidFill>
              </a:rPr>
            </a:br>
            <a:r>
              <a:rPr lang="id-ID" sz="3200" b="1" dirty="0" smtClean="0">
                <a:solidFill>
                  <a:schemeClr val="bg1"/>
                </a:solidFill>
              </a:rPr>
              <a:t>1. JK TEMUAN SPESIALIS MENDUKUNG ASERSI LAP</a:t>
            </a:r>
            <a:br>
              <a:rPr lang="id-ID" sz="3200" b="1" dirty="0" smtClean="0">
                <a:solidFill>
                  <a:schemeClr val="bg1"/>
                </a:solidFill>
              </a:rPr>
            </a:br>
            <a:r>
              <a:rPr lang="id-ID" sz="3200" b="1" dirty="0">
                <a:solidFill>
                  <a:schemeClr val="bg1"/>
                </a:solidFill>
              </a:rPr>
              <a:t> </a:t>
            </a:r>
            <a:r>
              <a:rPr lang="id-ID" sz="3200" b="1" dirty="0" smtClean="0">
                <a:solidFill>
                  <a:schemeClr val="bg1"/>
                </a:solidFill>
              </a:rPr>
              <a:t>   KEU TERKAIT, AUDITOR DPT MENYIMPULKAN </a:t>
            </a:r>
            <a:br>
              <a:rPr lang="id-ID" sz="3200" b="1" dirty="0" smtClean="0">
                <a:solidFill>
                  <a:schemeClr val="bg1"/>
                </a:solidFill>
              </a:rPr>
            </a:br>
            <a:r>
              <a:rPr lang="id-ID" sz="3200" b="1" dirty="0">
                <a:solidFill>
                  <a:schemeClr val="bg1"/>
                </a:solidFill>
              </a:rPr>
              <a:t> </a:t>
            </a:r>
            <a:r>
              <a:rPr lang="id-ID" sz="3200" b="1" dirty="0" smtClean="0">
                <a:solidFill>
                  <a:schemeClr val="bg1"/>
                </a:solidFill>
              </a:rPr>
              <a:t>   BAHW BUKTI AUDIT KOMPETEN YG CUKUP TELAH</a:t>
            </a:r>
            <a:br>
              <a:rPr lang="id-ID" sz="3200" b="1" dirty="0" smtClean="0">
                <a:solidFill>
                  <a:schemeClr val="bg1"/>
                </a:solidFill>
              </a:rPr>
            </a:br>
            <a:r>
              <a:rPr lang="id-ID" sz="3200" b="1" dirty="0">
                <a:solidFill>
                  <a:schemeClr val="bg1"/>
                </a:solidFill>
              </a:rPr>
              <a:t> </a:t>
            </a:r>
            <a:r>
              <a:rPr lang="id-ID" sz="3200" b="1" dirty="0" smtClean="0">
                <a:solidFill>
                  <a:schemeClr val="bg1"/>
                </a:solidFill>
              </a:rPr>
              <a:t>   DIPEROLEH &amp; TIDAK PERLU MENGACU DLM LAP </a:t>
            </a:r>
            <a:br>
              <a:rPr lang="id-ID" sz="3200" b="1" dirty="0" smtClean="0">
                <a:solidFill>
                  <a:schemeClr val="bg1"/>
                </a:solidFill>
              </a:rPr>
            </a:br>
            <a:r>
              <a:rPr lang="id-ID" sz="3200" b="1" dirty="0">
                <a:solidFill>
                  <a:schemeClr val="bg1"/>
                </a:solidFill>
              </a:rPr>
              <a:t> </a:t>
            </a:r>
            <a:r>
              <a:rPr lang="id-ID" sz="3200" b="1" dirty="0" smtClean="0">
                <a:solidFill>
                  <a:schemeClr val="bg1"/>
                </a:solidFill>
              </a:rPr>
              <a:t>   AUDIT</a:t>
            </a:r>
            <a:br>
              <a:rPr lang="id-ID" sz="3200" b="1" dirty="0" smtClean="0">
                <a:solidFill>
                  <a:schemeClr val="bg1"/>
                </a:solidFill>
              </a:rPr>
            </a:br>
            <a:r>
              <a:rPr lang="id-ID" sz="3200" b="1" dirty="0">
                <a:solidFill>
                  <a:schemeClr val="bg1"/>
                </a:solidFill>
              </a:rPr>
              <a:t/>
            </a:r>
            <a:br>
              <a:rPr lang="id-ID" sz="3200" b="1" dirty="0">
                <a:solidFill>
                  <a:schemeClr val="bg1"/>
                </a:solidFill>
              </a:rPr>
            </a:br>
            <a:endParaRPr lang="id-ID" sz="2400" b="1" dirty="0">
              <a:solidFill>
                <a:schemeClr val="bg1"/>
              </a:solidFill>
            </a:endParaRPr>
          </a:p>
        </p:txBody>
      </p:sp>
      <p:sp>
        <p:nvSpPr>
          <p:cNvPr id="3" name="Subtitle 2"/>
          <p:cNvSpPr>
            <a:spLocks noGrp="1"/>
          </p:cNvSpPr>
          <p:nvPr>
            <p:ph type="subTitle" idx="1"/>
          </p:nvPr>
        </p:nvSpPr>
        <p:spPr>
          <a:xfrm flipV="1">
            <a:off x="1154955" y="5625919"/>
            <a:ext cx="8825658" cy="45719"/>
          </a:xfrm>
        </p:spPr>
        <p:txBody>
          <a:bodyPr>
            <a:normAutofit fontScale="25000" lnSpcReduction="20000"/>
          </a:bodyPr>
          <a:lstStyle/>
          <a:p>
            <a:r>
              <a:rPr lang="id-ID" dirty="0" smtClean="0"/>
              <a:t>T</a:t>
            </a:r>
            <a:endParaRPr lang="id-ID" dirty="0"/>
          </a:p>
        </p:txBody>
      </p:sp>
    </p:spTree>
    <p:extLst>
      <p:ext uri="{BB962C8B-B14F-4D97-AF65-F5344CB8AC3E}">
        <p14:creationId xmlns:p14="http://schemas.microsoft.com/office/powerpoint/2010/main" val="291965779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696867"/>
            <a:ext cx="9856482" cy="5280338"/>
          </a:xfrm>
        </p:spPr>
        <p:txBody>
          <a:bodyPr/>
          <a:lstStyle/>
          <a:p>
            <a:r>
              <a:rPr lang="id-ID" sz="3200" b="1" dirty="0" smtClean="0"/>
              <a:t/>
            </a:r>
            <a:br>
              <a:rPr lang="id-ID" sz="3200" b="1" dirty="0" smtClean="0"/>
            </a:br>
            <a:r>
              <a:rPr lang="id-ID" sz="3200" b="1" dirty="0"/>
              <a:t/>
            </a:r>
            <a:br>
              <a:rPr lang="id-ID" sz="3200" b="1" dirty="0"/>
            </a:br>
            <a:r>
              <a:rPr lang="id-ID" sz="3200" b="1" dirty="0" smtClean="0"/>
              <a:t/>
            </a:r>
            <a:br>
              <a:rPr lang="id-ID" sz="3200" b="1" dirty="0" smtClean="0"/>
            </a:br>
            <a:r>
              <a:rPr lang="id-ID" sz="3200" b="1" dirty="0"/>
              <a:t/>
            </a:r>
            <a:br>
              <a:rPr lang="id-ID" sz="3200" b="1" dirty="0"/>
            </a:br>
            <a:r>
              <a:rPr lang="id-ID" sz="3200" b="1" dirty="0" smtClean="0"/>
              <a:t/>
            </a:r>
            <a:br>
              <a:rPr lang="id-ID" sz="3200" b="1" dirty="0" smtClean="0"/>
            </a:br>
            <a:r>
              <a:rPr lang="id-ID" sz="3200" b="1" dirty="0" smtClean="0"/>
              <a:t/>
            </a:r>
            <a:br>
              <a:rPr lang="id-ID" sz="3200" b="1" dirty="0" smtClean="0"/>
            </a:br>
            <a:r>
              <a:rPr lang="id-ID" sz="3200" b="1" dirty="0"/>
              <a:t/>
            </a:r>
            <a:br>
              <a:rPr lang="id-ID" sz="3200" b="1" dirty="0"/>
            </a:br>
            <a:r>
              <a:rPr lang="id-ID" sz="3200" b="1" dirty="0" smtClean="0"/>
              <a:t/>
            </a:r>
            <a:br>
              <a:rPr lang="id-ID" sz="3200" b="1" dirty="0" smtClean="0"/>
            </a:br>
            <a:r>
              <a:rPr lang="id-ID" sz="3200" b="1" dirty="0"/>
              <a:t/>
            </a:r>
            <a:br>
              <a:rPr lang="id-ID" sz="3200" b="1" dirty="0"/>
            </a:br>
            <a:r>
              <a:rPr lang="id-ID" sz="3200" b="1" dirty="0" smtClean="0"/>
              <a:t/>
            </a:r>
            <a:br>
              <a:rPr lang="id-ID" sz="3200" b="1" dirty="0" smtClean="0"/>
            </a:br>
            <a:r>
              <a:rPr lang="id-ID" sz="3200" b="1" dirty="0"/>
              <a:t/>
            </a:r>
            <a:br>
              <a:rPr lang="id-ID" sz="3200" b="1" dirty="0"/>
            </a:br>
            <a:r>
              <a:rPr lang="id-ID" sz="3200" b="1" dirty="0" smtClean="0"/>
              <a:t/>
            </a:r>
            <a:br>
              <a:rPr lang="id-ID" sz="3200" b="1" dirty="0" smtClean="0"/>
            </a:br>
            <a:r>
              <a:rPr lang="id-ID" sz="3200" b="1" dirty="0" smtClean="0"/>
              <a:t/>
            </a:r>
            <a:br>
              <a:rPr lang="id-ID" sz="3200" b="1" dirty="0" smtClean="0"/>
            </a:br>
            <a:r>
              <a:rPr lang="id-ID" sz="3200" b="1" dirty="0"/>
              <a:t/>
            </a:r>
            <a:br>
              <a:rPr lang="id-ID" sz="3200" b="1" dirty="0"/>
            </a:br>
            <a:r>
              <a:rPr lang="id-ID" sz="3200" b="1" dirty="0" smtClean="0"/>
              <a:t/>
            </a:r>
            <a:br>
              <a:rPr lang="id-ID" sz="3200" b="1" dirty="0" smtClean="0"/>
            </a:br>
            <a:r>
              <a:rPr lang="id-ID" sz="3200" b="1" dirty="0"/>
              <a:t/>
            </a:r>
            <a:br>
              <a:rPr lang="id-ID" sz="3200" b="1" dirty="0"/>
            </a:br>
            <a:r>
              <a:rPr lang="id-ID" sz="3200" b="1" dirty="0" smtClean="0"/>
              <a:t/>
            </a:r>
            <a:br>
              <a:rPr lang="id-ID" sz="3200" b="1" dirty="0" smtClean="0"/>
            </a:br>
            <a:r>
              <a:rPr lang="id-ID" sz="3200" b="1" dirty="0" smtClean="0"/>
              <a:t/>
            </a:r>
            <a:br>
              <a:rPr lang="id-ID" sz="3200" b="1" dirty="0" smtClean="0"/>
            </a:br>
            <a:r>
              <a:rPr lang="id-ID" sz="3200" b="1" dirty="0"/>
              <a:t/>
            </a:r>
            <a:br>
              <a:rPr lang="id-ID" sz="3200" b="1" dirty="0"/>
            </a:br>
            <a:r>
              <a:rPr lang="id-ID" sz="3200" b="1" dirty="0" smtClean="0"/>
              <a:t/>
            </a:r>
            <a:br>
              <a:rPr lang="id-ID" sz="3200" b="1" dirty="0" smtClean="0"/>
            </a:br>
            <a:r>
              <a:rPr lang="id-ID" sz="3200" b="1" dirty="0"/>
              <a:t/>
            </a:r>
            <a:br>
              <a:rPr lang="id-ID" sz="3200" b="1" dirty="0"/>
            </a:br>
            <a:r>
              <a:rPr lang="id-ID" sz="3200" b="1" dirty="0" smtClean="0"/>
              <a:t/>
            </a:r>
            <a:br>
              <a:rPr lang="id-ID" sz="3200" b="1" dirty="0" smtClean="0"/>
            </a:br>
            <a:r>
              <a:rPr lang="id-ID" sz="3200" b="1" dirty="0" smtClean="0"/>
              <a:t/>
            </a:r>
            <a:br>
              <a:rPr lang="id-ID" sz="3200" b="1" dirty="0" smtClean="0"/>
            </a:br>
            <a:r>
              <a:rPr lang="id-ID" sz="4000" b="1" dirty="0">
                <a:solidFill>
                  <a:srgbClr val="FFFF00"/>
                </a:solidFill>
              </a:rPr>
              <a:t/>
            </a:r>
            <a:br>
              <a:rPr lang="id-ID" sz="4000" b="1" dirty="0">
                <a:solidFill>
                  <a:srgbClr val="FFFF00"/>
                </a:solidFill>
              </a:rPr>
            </a:br>
            <a:r>
              <a:rPr lang="id-ID" sz="3200" b="1" dirty="0" smtClean="0">
                <a:solidFill>
                  <a:schemeClr val="bg1"/>
                </a:solidFill>
              </a:rPr>
              <a:t>DAMPAK PEKERJAAN SPESIALIS THD LAPORAN AUDITOR :</a:t>
            </a:r>
            <a:br>
              <a:rPr lang="id-ID" sz="3200" b="1" dirty="0" smtClean="0">
                <a:solidFill>
                  <a:schemeClr val="bg1"/>
                </a:solidFill>
              </a:rPr>
            </a:br>
            <a:r>
              <a:rPr lang="id-ID" sz="3200" b="1" dirty="0" smtClean="0">
                <a:solidFill>
                  <a:schemeClr val="bg1"/>
                </a:solidFill>
              </a:rPr>
              <a:t/>
            </a:r>
            <a:br>
              <a:rPr lang="id-ID" sz="3200" b="1" dirty="0" smtClean="0">
                <a:solidFill>
                  <a:schemeClr val="bg1"/>
                </a:solidFill>
              </a:rPr>
            </a:br>
            <a:r>
              <a:rPr lang="id-ID" sz="3200" b="1" dirty="0" smtClean="0">
                <a:solidFill>
                  <a:schemeClr val="bg1"/>
                </a:solidFill>
              </a:rPr>
              <a:t>2. JK TEMUAN SPESIALIS TIDAK MENDUKUNG </a:t>
            </a:r>
            <a:br>
              <a:rPr lang="id-ID" sz="3200" b="1" dirty="0" smtClean="0">
                <a:solidFill>
                  <a:schemeClr val="bg1"/>
                </a:solidFill>
              </a:rPr>
            </a:br>
            <a:r>
              <a:rPr lang="id-ID" sz="3200" b="1" dirty="0">
                <a:solidFill>
                  <a:schemeClr val="bg1"/>
                </a:solidFill>
              </a:rPr>
              <a:t> </a:t>
            </a:r>
            <a:r>
              <a:rPr lang="id-ID" sz="3200" b="1" dirty="0" smtClean="0">
                <a:solidFill>
                  <a:schemeClr val="bg1"/>
                </a:solidFill>
              </a:rPr>
              <a:t>   ASERSI LAP KEU TERKAIT, AUDITOR HRS </a:t>
            </a:r>
            <a:br>
              <a:rPr lang="id-ID" sz="3200" b="1" dirty="0" smtClean="0">
                <a:solidFill>
                  <a:schemeClr val="bg1"/>
                </a:solidFill>
              </a:rPr>
            </a:br>
            <a:r>
              <a:rPr lang="id-ID" sz="3200" b="1" dirty="0">
                <a:solidFill>
                  <a:schemeClr val="bg1"/>
                </a:solidFill>
              </a:rPr>
              <a:t> </a:t>
            </a:r>
            <a:r>
              <a:rPr lang="id-ID" sz="3200" b="1" dirty="0" smtClean="0">
                <a:solidFill>
                  <a:schemeClr val="bg1"/>
                </a:solidFill>
              </a:rPr>
              <a:t>   MENERAPKAN :</a:t>
            </a:r>
            <a:br>
              <a:rPr lang="id-ID" sz="3200" b="1" dirty="0" smtClean="0">
                <a:solidFill>
                  <a:schemeClr val="bg1"/>
                </a:solidFill>
              </a:rPr>
            </a:br>
            <a:r>
              <a:rPr lang="id-ID" sz="3200" b="1" dirty="0" smtClean="0">
                <a:solidFill>
                  <a:schemeClr val="bg1"/>
                </a:solidFill>
              </a:rPr>
              <a:t>    - PROSEDUR TAMBAHAN</a:t>
            </a:r>
            <a:br>
              <a:rPr lang="id-ID" sz="3200" b="1" dirty="0" smtClean="0">
                <a:solidFill>
                  <a:schemeClr val="bg1"/>
                </a:solidFill>
              </a:rPr>
            </a:br>
            <a:r>
              <a:rPr lang="id-ID" sz="3200" b="1" dirty="0" smtClean="0">
                <a:solidFill>
                  <a:schemeClr val="bg1"/>
                </a:solidFill>
              </a:rPr>
              <a:t>    - JK PERLU DAPT OPINI DR SPESIALIS LAIN   (KECUALI MASLAHNYA TDK DPT DISELESAIKAN)</a:t>
            </a:r>
            <a:r>
              <a:rPr lang="id-ID" sz="3200" b="1" dirty="0">
                <a:solidFill>
                  <a:schemeClr val="bg1"/>
                </a:solidFill>
              </a:rPr>
              <a:t/>
            </a:r>
            <a:br>
              <a:rPr lang="id-ID" sz="3200" b="1" dirty="0">
                <a:solidFill>
                  <a:schemeClr val="bg1"/>
                </a:solidFill>
              </a:rPr>
            </a:br>
            <a:endParaRPr lang="id-ID" sz="2400" b="1" dirty="0">
              <a:solidFill>
                <a:schemeClr val="bg1"/>
              </a:solidFill>
            </a:endParaRPr>
          </a:p>
        </p:txBody>
      </p:sp>
      <p:sp>
        <p:nvSpPr>
          <p:cNvPr id="3" name="Subtitle 2"/>
          <p:cNvSpPr>
            <a:spLocks noGrp="1"/>
          </p:cNvSpPr>
          <p:nvPr>
            <p:ph type="subTitle" idx="1"/>
          </p:nvPr>
        </p:nvSpPr>
        <p:spPr>
          <a:xfrm flipV="1">
            <a:off x="1154955" y="5625919"/>
            <a:ext cx="8825658" cy="45719"/>
          </a:xfrm>
        </p:spPr>
        <p:txBody>
          <a:bodyPr>
            <a:normAutofit fontScale="25000" lnSpcReduction="20000"/>
          </a:bodyPr>
          <a:lstStyle/>
          <a:p>
            <a:r>
              <a:rPr lang="id-ID" dirty="0" smtClean="0"/>
              <a:t>T</a:t>
            </a:r>
            <a:endParaRPr lang="id-ID" dirty="0"/>
          </a:p>
        </p:txBody>
      </p:sp>
    </p:spTree>
    <p:extLst>
      <p:ext uri="{BB962C8B-B14F-4D97-AF65-F5344CB8AC3E}">
        <p14:creationId xmlns:p14="http://schemas.microsoft.com/office/powerpoint/2010/main" val="305378837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696867"/>
            <a:ext cx="9856482" cy="5280338"/>
          </a:xfrm>
        </p:spPr>
        <p:txBody>
          <a:bodyPr/>
          <a:lstStyle/>
          <a:p>
            <a:r>
              <a:rPr lang="id-ID" sz="3200" b="1" dirty="0" smtClean="0"/>
              <a:t/>
            </a:r>
            <a:br>
              <a:rPr lang="id-ID" sz="3200" b="1" dirty="0" smtClean="0"/>
            </a:br>
            <a:r>
              <a:rPr lang="id-ID" sz="3200" b="1" dirty="0"/>
              <a:t/>
            </a:r>
            <a:br>
              <a:rPr lang="id-ID" sz="3200" b="1" dirty="0"/>
            </a:br>
            <a:r>
              <a:rPr lang="id-ID" sz="3200" b="1" dirty="0" smtClean="0"/>
              <a:t/>
            </a:r>
            <a:br>
              <a:rPr lang="id-ID" sz="3200" b="1" dirty="0" smtClean="0"/>
            </a:br>
            <a:r>
              <a:rPr lang="id-ID" sz="3200" b="1" dirty="0"/>
              <a:t/>
            </a:r>
            <a:br>
              <a:rPr lang="id-ID" sz="3200" b="1" dirty="0"/>
            </a:br>
            <a:r>
              <a:rPr lang="id-ID" sz="3200" b="1" dirty="0" smtClean="0"/>
              <a:t/>
            </a:r>
            <a:br>
              <a:rPr lang="id-ID" sz="3200" b="1" dirty="0" smtClean="0"/>
            </a:br>
            <a:r>
              <a:rPr lang="id-ID" sz="3200" b="1" dirty="0" smtClean="0"/>
              <a:t/>
            </a:r>
            <a:br>
              <a:rPr lang="id-ID" sz="3200" b="1" dirty="0" smtClean="0"/>
            </a:br>
            <a:r>
              <a:rPr lang="id-ID" sz="3200" b="1" dirty="0"/>
              <a:t/>
            </a:r>
            <a:br>
              <a:rPr lang="id-ID" sz="3200" b="1" dirty="0"/>
            </a:br>
            <a:r>
              <a:rPr lang="id-ID" sz="3200" b="1" dirty="0" smtClean="0"/>
              <a:t/>
            </a:r>
            <a:br>
              <a:rPr lang="id-ID" sz="3200" b="1" dirty="0" smtClean="0"/>
            </a:br>
            <a:r>
              <a:rPr lang="id-ID" sz="3200" b="1" dirty="0"/>
              <a:t/>
            </a:r>
            <a:br>
              <a:rPr lang="id-ID" sz="3200" b="1" dirty="0"/>
            </a:br>
            <a:r>
              <a:rPr lang="id-ID" sz="3200" b="1" dirty="0" smtClean="0"/>
              <a:t/>
            </a:r>
            <a:br>
              <a:rPr lang="id-ID" sz="3200" b="1" dirty="0" smtClean="0"/>
            </a:br>
            <a:r>
              <a:rPr lang="id-ID" sz="3200" b="1" dirty="0"/>
              <a:t/>
            </a:r>
            <a:br>
              <a:rPr lang="id-ID" sz="3200" b="1" dirty="0"/>
            </a:br>
            <a:r>
              <a:rPr lang="id-ID" sz="3200" b="1" dirty="0" smtClean="0"/>
              <a:t/>
            </a:r>
            <a:br>
              <a:rPr lang="id-ID" sz="3200" b="1" dirty="0" smtClean="0"/>
            </a:br>
            <a:r>
              <a:rPr lang="id-ID" sz="3200" b="1" dirty="0" smtClean="0"/>
              <a:t/>
            </a:r>
            <a:br>
              <a:rPr lang="id-ID" sz="3200" b="1" dirty="0" smtClean="0"/>
            </a:br>
            <a:r>
              <a:rPr lang="id-ID" sz="3200" b="1" dirty="0"/>
              <a:t/>
            </a:r>
            <a:br>
              <a:rPr lang="id-ID" sz="3200" b="1" dirty="0"/>
            </a:br>
            <a:r>
              <a:rPr lang="id-ID" sz="3200" b="1" dirty="0" smtClean="0"/>
              <a:t/>
            </a:r>
            <a:br>
              <a:rPr lang="id-ID" sz="3200" b="1" dirty="0" smtClean="0"/>
            </a:br>
            <a:r>
              <a:rPr lang="id-ID" sz="3200" b="1" dirty="0"/>
              <a:t/>
            </a:r>
            <a:br>
              <a:rPr lang="id-ID" sz="3200" b="1" dirty="0"/>
            </a:br>
            <a:r>
              <a:rPr lang="id-ID" sz="3200" b="1" dirty="0" smtClean="0"/>
              <a:t/>
            </a:r>
            <a:br>
              <a:rPr lang="id-ID" sz="3200" b="1" dirty="0" smtClean="0"/>
            </a:br>
            <a:r>
              <a:rPr lang="id-ID" sz="3200" b="1" dirty="0" smtClean="0"/>
              <a:t/>
            </a:r>
            <a:br>
              <a:rPr lang="id-ID" sz="3200" b="1" dirty="0" smtClean="0"/>
            </a:br>
            <a:r>
              <a:rPr lang="id-ID" sz="3200" b="1" dirty="0"/>
              <a:t/>
            </a:r>
            <a:br>
              <a:rPr lang="id-ID" sz="3200" b="1" dirty="0"/>
            </a:br>
            <a:r>
              <a:rPr lang="id-ID" sz="3200" b="1" dirty="0" smtClean="0"/>
              <a:t/>
            </a:r>
            <a:br>
              <a:rPr lang="id-ID" sz="3200" b="1" dirty="0" smtClean="0"/>
            </a:br>
            <a:r>
              <a:rPr lang="id-ID" sz="3200" b="1" dirty="0"/>
              <a:t/>
            </a:r>
            <a:br>
              <a:rPr lang="id-ID" sz="3200" b="1" dirty="0"/>
            </a:br>
            <a:r>
              <a:rPr lang="id-ID" sz="3200" b="1" dirty="0" smtClean="0"/>
              <a:t/>
            </a:r>
            <a:br>
              <a:rPr lang="id-ID" sz="3200" b="1" dirty="0" smtClean="0"/>
            </a:br>
            <a:r>
              <a:rPr lang="id-ID" sz="3200" b="1" dirty="0">
                <a:solidFill>
                  <a:schemeClr val="bg1"/>
                </a:solidFill>
              </a:rPr>
              <a:t/>
            </a:r>
            <a:br>
              <a:rPr lang="id-ID" sz="3200" b="1" dirty="0">
                <a:solidFill>
                  <a:schemeClr val="bg1"/>
                </a:solidFill>
              </a:rPr>
            </a:br>
            <a:r>
              <a:rPr lang="id-ID" sz="3200" b="1" dirty="0" smtClean="0">
                <a:solidFill>
                  <a:schemeClr val="bg1"/>
                </a:solidFill>
              </a:rPr>
              <a:t>- JIKA PERBEDAAN TDK DPT DISELESAIKAN, </a:t>
            </a:r>
            <a:br>
              <a:rPr lang="id-ID" sz="3200" b="1" dirty="0" smtClean="0">
                <a:solidFill>
                  <a:schemeClr val="bg1"/>
                </a:solidFill>
              </a:rPr>
            </a:br>
            <a:r>
              <a:rPr lang="id-ID" sz="3200" b="1" dirty="0">
                <a:solidFill>
                  <a:schemeClr val="bg1"/>
                </a:solidFill>
              </a:rPr>
              <a:t> </a:t>
            </a:r>
            <a:r>
              <a:rPr lang="id-ID" sz="3200" b="1" dirty="0" smtClean="0">
                <a:solidFill>
                  <a:schemeClr val="bg1"/>
                </a:solidFill>
              </a:rPr>
              <a:t>  </a:t>
            </a:r>
            <a:r>
              <a:rPr lang="id-ID" sz="3200" b="1" dirty="0" smtClean="0">
                <a:solidFill>
                  <a:schemeClr val="bg1"/>
                </a:solidFill>
              </a:rPr>
              <a:t>AUDITOR DPT MENGKUALIFIKASI ATAU TIDK </a:t>
            </a:r>
            <a:br>
              <a:rPr lang="id-ID" sz="3200" b="1" dirty="0" smtClean="0">
                <a:solidFill>
                  <a:schemeClr val="bg1"/>
                </a:solidFill>
              </a:rPr>
            </a:br>
            <a:r>
              <a:rPr lang="id-ID" sz="3200" b="1" dirty="0">
                <a:solidFill>
                  <a:schemeClr val="bg1"/>
                </a:solidFill>
              </a:rPr>
              <a:t> </a:t>
            </a:r>
            <a:r>
              <a:rPr lang="id-ID" sz="3200" b="1" dirty="0" smtClean="0">
                <a:solidFill>
                  <a:schemeClr val="bg1"/>
                </a:solidFill>
              </a:rPr>
              <a:t>  </a:t>
            </a:r>
            <a:r>
              <a:rPr lang="id-ID" sz="3200" b="1" dirty="0" smtClean="0">
                <a:solidFill>
                  <a:schemeClr val="bg1"/>
                </a:solidFill>
              </a:rPr>
              <a:t>MENYATAKAN PENDAPAT KRN TIDAK DIPEROLEH</a:t>
            </a:r>
            <a:br>
              <a:rPr lang="id-ID" sz="3200" b="1" dirty="0" smtClean="0">
                <a:solidFill>
                  <a:schemeClr val="bg1"/>
                </a:solidFill>
              </a:rPr>
            </a:br>
            <a:r>
              <a:rPr lang="id-ID" sz="3200" b="1" dirty="0">
                <a:solidFill>
                  <a:schemeClr val="bg1"/>
                </a:solidFill>
              </a:rPr>
              <a:t> </a:t>
            </a:r>
            <a:r>
              <a:rPr lang="id-ID" sz="3200" b="1" dirty="0" smtClean="0">
                <a:solidFill>
                  <a:schemeClr val="bg1"/>
                </a:solidFill>
              </a:rPr>
              <a:t> </a:t>
            </a:r>
            <a:r>
              <a:rPr lang="id-ID" sz="3200" b="1" dirty="0" smtClean="0">
                <a:solidFill>
                  <a:schemeClr val="bg1"/>
                </a:solidFill>
              </a:rPr>
              <a:t> BUKTI AUDIT KRN </a:t>
            </a:r>
            <a:r>
              <a:rPr lang="id-ID" sz="3200" b="1" smtClean="0">
                <a:solidFill>
                  <a:schemeClr val="bg1"/>
                </a:solidFill>
              </a:rPr>
              <a:t>PEMBATASAN LINGKUP</a:t>
            </a:r>
            <a:br>
              <a:rPr lang="id-ID" sz="3200" b="1" smtClean="0">
                <a:solidFill>
                  <a:schemeClr val="bg1"/>
                </a:solidFill>
              </a:rPr>
            </a:br>
            <a:r>
              <a:rPr lang="id-ID" sz="3200" b="1" dirty="0" smtClean="0">
                <a:solidFill>
                  <a:schemeClr val="bg1"/>
                </a:solidFill>
              </a:rPr>
              <a:t/>
            </a:r>
            <a:br>
              <a:rPr lang="id-ID" sz="3200" b="1" dirty="0" smtClean="0">
                <a:solidFill>
                  <a:schemeClr val="bg1"/>
                </a:solidFill>
              </a:rPr>
            </a:br>
            <a:r>
              <a:rPr lang="id-ID" sz="3200" b="1" dirty="0" smtClean="0">
                <a:solidFill>
                  <a:schemeClr val="bg1"/>
                </a:solidFill>
              </a:rPr>
              <a:t>- KLO LAPORAN KEUANGAN SALAH,  AUDITOR </a:t>
            </a:r>
            <a:br>
              <a:rPr lang="id-ID" sz="3200" b="1" dirty="0" smtClean="0">
                <a:solidFill>
                  <a:schemeClr val="bg1"/>
                </a:solidFill>
              </a:rPr>
            </a:br>
            <a:r>
              <a:rPr lang="id-ID" sz="3200" b="1" dirty="0">
                <a:solidFill>
                  <a:schemeClr val="bg1"/>
                </a:solidFill>
              </a:rPr>
              <a:t> </a:t>
            </a:r>
            <a:r>
              <a:rPr lang="id-ID" sz="3200" b="1" dirty="0" smtClean="0">
                <a:solidFill>
                  <a:schemeClr val="bg1"/>
                </a:solidFill>
              </a:rPr>
              <a:t> </a:t>
            </a:r>
            <a:r>
              <a:rPr lang="id-ID" sz="3200" b="1" dirty="0" smtClean="0">
                <a:solidFill>
                  <a:schemeClr val="bg1"/>
                </a:solidFill>
              </a:rPr>
              <a:t>HARUS MENYATAKAN PENDAPAT DG </a:t>
            </a:r>
            <a:br>
              <a:rPr lang="id-ID" sz="3200" b="1" dirty="0" smtClean="0">
                <a:solidFill>
                  <a:schemeClr val="bg1"/>
                </a:solidFill>
              </a:rPr>
            </a:br>
            <a:r>
              <a:rPr lang="id-ID" sz="3200" b="1" dirty="0">
                <a:solidFill>
                  <a:schemeClr val="bg1"/>
                </a:solidFill>
              </a:rPr>
              <a:t> </a:t>
            </a:r>
            <a:r>
              <a:rPr lang="id-ID" sz="3200" b="1" dirty="0" smtClean="0">
                <a:solidFill>
                  <a:schemeClr val="bg1"/>
                </a:solidFill>
              </a:rPr>
              <a:t> </a:t>
            </a:r>
            <a:r>
              <a:rPr lang="id-ID" sz="3200" b="1" dirty="0" smtClean="0">
                <a:solidFill>
                  <a:schemeClr val="bg1"/>
                </a:solidFill>
              </a:rPr>
              <a:t>PENGECUALIAN ATAU TIDAK WAJAR KRN </a:t>
            </a:r>
            <a:br>
              <a:rPr lang="id-ID" sz="3200" b="1" dirty="0" smtClean="0">
                <a:solidFill>
                  <a:schemeClr val="bg1"/>
                </a:solidFill>
              </a:rPr>
            </a:br>
            <a:r>
              <a:rPr lang="id-ID" sz="3200" b="1" dirty="0">
                <a:solidFill>
                  <a:schemeClr val="bg1"/>
                </a:solidFill>
              </a:rPr>
              <a:t> </a:t>
            </a:r>
            <a:r>
              <a:rPr lang="id-ID" sz="3200" b="1" dirty="0" smtClean="0">
                <a:solidFill>
                  <a:schemeClr val="bg1"/>
                </a:solidFill>
              </a:rPr>
              <a:t> </a:t>
            </a:r>
            <a:r>
              <a:rPr lang="id-ID" sz="3200" b="1" dirty="0" smtClean="0">
                <a:solidFill>
                  <a:schemeClr val="bg1"/>
                </a:solidFill>
              </a:rPr>
              <a:t>PENYIMPANGAN </a:t>
            </a:r>
            <a:r>
              <a:rPr lang="id-ID" sz="3200" b="1" smtClean="0">
                <a:solidFill>
                  <a:schemeClr val="bg1"/>
                </a:solidFill>
              </a:rPr>
              <a:t>DASI SAK</a:t>
            </a:r>
            <a:br>
              <a:rPr lang="id-ID" sz="3200" b="1" smtClean="0">
                <a:solidFill>
                  <a:schemeClr val="bg1"/>
                </a:solidFill>
              </a:rPr>
            </a:br>
            <a:endParaRPr lang="id-ID" sz="3200" b="1" dirty="0">
              <a:solidFill>
                <a:schemeClr val="bg1"/>
              </a:solidFill>
            </a:endParaRPr>
          </a:p>
        </p:txBody>
      </p:sp>
      <p:sp>
        <p:nvSpPr>
          <p:cNvPr id="3" name="Subtitle 2"/>
          <p:cNvSpPr>
            <a:spLocks noGrp="1"/>
          </p:cNvSpPr>
          <p:nvPr>
            <p:ph type="subTitle" idx="1"/>
          </p:nvPr>
        </p:nvSpPr>
        <p:spPr>
          <a:xfrm flipV="1">
            <a:off x="1154955" y="5625919"/>
            <a:ext cx="8825658" cy="45719"/>
          </a:xfrm>
        </p:spPr>
        <p:txBody>
          <a:bodyPr>
            <a:normAutofit fontScale="25000" lnSpcReduction="20000"/>
          </a:bodyPr>
          <a:lstStyle/>
          <a:p>
            <a:r>
              <a:rPr lang="id-ID" dirty="0" smtClean="0"/>
              <a:t>T</a:t>
            </a:r>
            <a:endParaRPr lang="id-ID" dirty="0"/>
          </a:p>
        </p:txBody>
      </p:sp>
    </p:spTree>
    <p:extLst>
      <p:ext uri="{BB962C8B-B14F-4D97-AF65-F5344CB8AC3E}">
        <p14:creationId xmlns:p14="http://schemas.microsoft.com/office/powerpoint/2010/main" val="22580555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682580"/>
            <a:ext cx="9856482" cy="5280338"/>
          </a:xfrm>
        </p:spPr>
        <p:txBody>
          <a:bodyPr/>
          <a:lstStyle/>
          <a:p>
            <a:r>
              <a:rPr lang="id-ID" sz="3200" b="1" dirty="0"/>
              <a:t>P</a:t>
            </a:r>
            <a:r>
              <a:rPr lang="id-ID" sz="3200" b="1" dirty="0" smtClean="0"/>
              <a:t>ROSEDUR ANALITIS DPT :</a:t>
            </a:r>
            <a:br>
              <a:rPr lang="id-ID" sz="3200" b="1" dirty="0" smtClean="0"/>
            </a:br>
            <a:r>
              <a:rPr lang="id-ID" sz="3200" b="1" dirty="0" smtClean="0"/>
              <a:t>1. MEMFASILITASI AUDIT YANG EFEKTIF DG </a:t>
            </a:r>
            <a:br>
              <a:rPr lang="id-ID" sz="3200" b="1" dirty="0" smtClean="0"/>
            </a:br>
            <a:r>
              <a:rPr lang="id-ID" sz="3200" b="1" dirty="0"/>
              <a:t> </a:t>
            </a:r>
            <a:r>
              <a:rPr lang="id-ID" sz="3200" b="1" dirty="0" smtClean="0"/>
              <a:t>   MEMBANTU AUDITOR MEMAHAMI BISNIS KLIEN, </a:t>
            </a:r>
            <a:br>
              <a:rPr lang="id-ID" sz="3200" b="1" dirty="0" smtClean="0"/>
            </a:br>
            <a:r>
              <a:rPr lang="id-ID" sz="3200" b="1" dirty="0" smtClean="0"/>
              <a:t>2. MENGARAHKAN PERHATIAN PADA AREA YG </a:t>
            </a:r>
            <a:br>
              <a:rPr lang="id-ID" sz="3200" b="1" dirty="0" smtClean="0"/>
            </a:br>
            <a:r>
              <a:rPr lang="id-ID" sz="3200" b="1" dirty="0"/>
              <a:t> </a:t>
            </a:r>
            <a:r>
              <a:rPr lang="id-ID" sz="3200" b="1" dirty="0" smtClean="0"/>
              <a:t>   BERESIKO TINGGI, </a:t>
            </a:r>
            <a:br>
              <a:rPr lang="id-ID" sz="3200" b="1" dirty="0" smtClean="0"/>
            </a:br>
            <a:r>
              <a:rPr lang="id-ID" sz="3200" b="1" dirty="0" smtClean="0"/>
              <a:t>3. MENGIDENTIFIKASI MASALAH YG TIDAK </a:t>
            </a:r>
            <a:br>
              <a:rPr lang="id-ID" sz="3200" b="1" dirty="0" smtClean="0"/>
            </a:br>
            <a:r>
              <a:rPr lang="id-ID" sz="3200" b="1" dirty="0"/>
              <a:t> </a:t>
            </a:r>
            <a:r>
              <a:rPr lang="id-ID" sz="3200" b="1" dirty="0" smtClean="0"/>
              <a:t>   TAMPAK, </a:t>
            </a:r>
            <a:br>
              <a:rPr lang="id-ID" sz="3200" b="1" dirty="0" smtClean="0"/>
            </a:br>
            <a:r>
              <a:rPr lang="id-ID" sz="3200" b="1" dirty="0" smtClean="0"/>
              <a:t>4. MENYEDIAKAN BUKTI AUDIT,</a:t>
            </a:r>
            <a:br>
              <a:rPr lang="id-ID" sz="3200" b="1" dirty="0" smtClean="0"/>
            </a:br>
            <a:r>
              <a:rPr lang="id-ID" sz="3200" b="1" dirty="0" smtClean="0"/>
              <a:t>5. MEMBANTU EVALUASI HASIL AUDIT.</a:t>
            </a:r>
            <a:br>
              <a:rPr lang="id-ID" sz="3200" b="1" dirty="0" smtClean="0"/>
            </a:br>
            <a:endParaRPr lang="id-ID" sz="3200" b="1" dirty="0"/>
          </a:p>
        </p:txBody>
      </p:sp>
      <p:sp>
        <p:nvSpPr>
          <p:cNvPr id="3" name="Subtitle 2"/>
          <p:cNvSpPr>
            <a:spLocks noGrp="1"/>
          </p:cNvSpPr>
          <p:nvPr>
            <p:ph type="subTitle" idx="1"/>
          </p:nvPr>
        </p:nvSpPr>
        <p:spPr>
          <a:xfrm flipV="1">
            <a:off x="1154955" y="5638798"/>
            <a:ext cx="8825658" cy="45719"/>
          </a:xfrm>
        </p:spPr>
        <p:txBody>
          <a:bodyPr>
            <a:normAutofit fontScale="25000" lnSpcReduction="20000"/>
          </a:bodyPr>
          <a:lstStyle/>
          <a:p>
            <a:endParaRPr lang="id-ID" dirty="0"/>
          </a:p>
        </p:txBody>
      </p:sp>
    </p:spTree>
    <p:extLst>
      <p:ext uri="{BB962C8B-B14F-4D97-AF65-F5344CB8AC3E}">
        <p14:creationId xmlns:p14="http://schemas.microsoft.com/office/powerpoint/2010/main" val="4898016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682580"/>
            <a:ext cx="9856482" cy="5280338"/>
          </a:xfrm>
        </p:spPr>
        <p:txBody>
          <a:bodyPr/>
          <a:lstStyle/>
          <a:p>
            <a:r>
              <a:rPr lang="id-ID" sz="3600" b="1" dirty="0" smtClean="0"/>
              <a:t>PROSEDUR ANALITIS DPT JG DIGUNAKAN UNTUK :</a:t>
            </a:r>
            <a:br>
              <a:rPr lang="id-ID" sz="3600" b="1" dirty="0" smtClean="0"/>
            </a:br>
            <a:r>
              <a:rPr lang="id-ID" sz="3600" b="1" dirty="0" smtClean="0"/>
              <a:t>1. MENGUMPULKAN BUKTI SUBSTANTIF </a:t>
            </a:r>
            <a:br>
              <a:rPr lang="id-ID" sz="3600" b="1" dirty="0" smtClean="0"/>
            </a:br>
            <a:r>
              <a:rPr lang="id-ID" sz="3600" b="1" dirty="0"/>
              <a:t> </a:t>
            </a:r>
            <a:r>
              <a:rPr lang="id-ID" sz="3600" b="1" dirty="0" smtClean="0"/>
              <a:t>   KARENA PROSEDUR TSB EFEKTIF DALAM </a:t>
            </a:r>
            <a:br>
              <a:rPr lang="id-ID" sz="3600" b="1" dirty="0" smtClean="0"/>
            </a:br>
            <a:r>
              <a:rPr lang="id-ID" sz="3600" b="1" dirty="0"/>
              <a:t> </a:t>
            </a:r>
            <a:r>
              <a:rPr lang="id-ID" sz="3600" b="1" dirty="0" smtClean="0"/>
              <a:t>   MENDETEKSI SALAH SAJI</a:t>
            </a:r>
            <a:br>
              <a:rPr lang="id-ID" sz="3600" b="1" dirty="0" smtClean="0"/>
            </a:br>
            <a:r>
              <a:rPr lang="id-ID" sz="3600" b="1" dirty="0" smtClean="0"/>
              <a:t>2.  TEST YG RELATIF TIDAK MAHAL UNTUK </a:t>
            </a:r>
            <a:br>
              <a:rPr lang="id-ID" sz="3600" b="1" dirty="0" smtClean="0"/>
            </a:br>
            <a:r>
              <a:rPr lang="id-ID" sz="3600" b="1" dirty="0"/>
              <a:t> </a:t>
            </a:r>
            <a:r>
              <a:rPr lang="id-ID" sz="3600" b="1" dirty="0" smtClean="0"/>
              <a:t>    DILAKUKAN</a:t>
            </a:r>
            <a:br>
              <a:rPr lang="id-ID" sz="3600" b="1" dirty="0" smtClean="0"/>
            </a:br>
            <a:endParaRPr lang="id-ID" sz="3600" b="1" dirty="0"/>
          </a:p>
        </p:txBody>
      </p:sp>
      <p:sp>
        <p:nvSpPr>
          <p:cNvPr id="3" name="Subtitle 2"/>
          <p:cNvSpPr>
            <a:spLocks noGrp="1"/>
          </p:cNvSpPr>
          <p:nvPr>
            <p:ph type="subTitle" idx="1"/>
          </p:nvPr>
        </p:nvSpPr>
        <p:spPr>
          <a:xfrm flipV="1">
            <a:off x="1154955" y="5638798"/>
            <a:ext cx="8825658" cy="45719"/>
          </a:xfrm>
        </p:spPr>
        <p:txBody>
          <a:bodyPr>
            <a:normAutofit fontScale="25000" lnSpcReduction="20000"/>
          </a:bodyPr>
          <a:lstStyle/>
          <a:p>
            <a:endParaRPr lang="id-ID" dirty="0"/>
          </a:p>
        </p:txBody>
      </p:sp>
    </p:spTree>
    <p:extLst>
      <p:ext uri="{BB962C8B-B14F-4D97-AF65-F5344CB8AC3E}">
        <p14:creationId xmlns:p14="http://schemas.microsoft.com/office/powerpoint/2010/main" val="32545433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682580"/>
            <a:ext cx="9856482" cy="5280338"/>
          </a:xfrm>
        </p:spPr>
        <p:txBody>
          <a:bodyPr/>
          <a:lstStyle/>
          <a:p>
            <a:r>
              <a:rPr lang="id-ID" sz="3600" b="1" dirty="0" smtClean="0"/>
              <a:t>ADA 3 TIPE PROSEDUR ANALITIS :</a:t>
            </a:r>
            <a:br>
              <a:rPr lang="id-ID" sz="3600" b="1" dirty="0" smtClean="0"/>
            </a:br>
            <a:r>
              <a:rPr lang="id-ID" sz="3600" b="1" dirty="0"/>
              <a:t/>
            </a:r>
            <a:br>
              <a:rPr lang="id-ID" sz="3600" b="1" dirty="0"/>
            </a:br>
            <a:r>
              <a:rPr lang="id-ID" sz="3600" b="1" dirty="0" smtClean="0"/>
              <a:t>1. ANALISIS TREND</a:t>
            </a:r>
            <a:br>
              <a:rPr lang="id-ID" sz="3600" b="1" dirty="0" smtClean="0"/>
            </a:br>
            <a:r>
              <a:rPr lang="id-ID" sz="3600" b="1" dirty="0" smtClean="0"/>
              <a:t>2. ANALISA RASIO</a:t>
            </a:r>
            <a:br>
              <a:rPr lang="id-ID" sz="3600" b="1" dirty="0" smtClean="0"/>
            </a:br>
            <a:r>
              <a:rPr lang="id-ID" sz="3600" b="1" dirty="0" smtClean="0"/>
              <a:t>3. ANALISA KEWAJARAN</a:t>
            </a:r>
            <a:br>
              <a:rPr lang="id-ID" sz="3600" b="1" dirty="0" smtClean="0"/>
            </a:br>
            <a:r>
              <a:rPr lang="id-ID" sz="3600" b="1" dirty="0"/>
              <a:t/>
            </a:r>
            <a:br>
              <a:rPr lang="id-ID" sz="3600" b="1" dirty="0"/>
            </a:br>
            <a:r>
              <a:rPr lang="id-ID" sz="3600" b="1" dirty="0" smtClean="0"/>
              <a:t/>
            </a:r>
            <a:br>
              <a:rPr lang="id-ID" sz="3600" b="1" dirty="0" smtClean="0"/>
            </a:br>
            <a:endParaRPr lang="id-ID" sz="3600" b="1" dirty="0"/>
          </a:p>
        </p:txBody>
      </p:sp>
      <p:sp>
        <p:nvSpPr>
          <p:cNvPr id="3" name="Subtitle 2"/>
          <p:cNvSpPr>
            <a:spLocks noGrp="1"/>
          </p:cNvSpPr>
          <p:nvPr>
            <p:ph type="subTitle" idx="1"/>
          </p:nvPr>
        </p:nvSpPr>
        <p:spPr>
          <a:xfrm flipV="1">
            <a:off x="1154955" y="5638798"/>
            <a:ext cx="8825658" cy="45719"/>
          </a:xfrm>
        </p:spPr>
        <p:txBody>
          <a:bodyPr>
            <a:normAutofit fontScale="25000" lnSpcReduction="20000"/>
          </a:bodyPr>
          <a:lstStyle/>
          <a:p>
            <a:endParaRPr lang="id-ID" dirty="0"/>
          </a:p>
        </p:txBody>
      </p:sp>
    </p:spTree>
    <p:extLst>
      <p:ext uri="{BB962C8B-B14F-4D97-AF65-F5344CB8AC3E}">
        <p14:creationId xmlns:p14="http://schemas.microsoft.com/office/powerpoint/2010/main" val="5328437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682580"/>
            <a:ext cx="9856482" cy="5280338"/>
          </a:xfrm>
        </p:spPr>
        <p:txBody>
          <a:bodyPr/>
          <a:lstStyle/>
          <a:p>
            <a:r>
              <a:rPr lang="id-ID" sz="3600" b="1" dirty="0"/>
              <a:t/>
            </a:r>
            <a:br>
              <a:rPr lang="id-ID" sz="3600" b="1" dirty="0"/>
            </a:br>
            <a:endParaRPr lang="id-ID" sz="3600" b="1" dirty="0"/>
          </a:p>
        </p:txBody>
      </p:sp>
      <p:sp>
        <p:nvSpPr>
          <p:cNvPr id="3" name="Subtitle 2"/>
          <p:cNvSpPr>
            <a:spLocks noGrp="1"/>
          </p:cNvSpPr>
          <p:nvPr>
            <p:ph type="subTitle" idx="1"/>
          </p:nvPr>
        </p:nvSpPr>
        <p:spPr>
          <a:xfrm flipV="1">
            <a:off x="1154955" y="5638798"/>
            <a:ext cx="8825658" cy="45719"/>
          </a:xfrm>
        </p:spPr>
        <p:txBody>
          <a:bodyPr>
            <a:normAutofit fontScale="25000" lnSpcReduction="20000"/>
          </a:bodyPr>
          <a:lstStyle/>
          <a:p>
            <a:endParaRPr lang="id-ID" dirty="0"/>
          </a:p>
        </p:txBody>
      </p:sp>
      <p:sp>
        <p:nvSpPr>
          <p:cNvPr id="4" name="Rectangle 3"/>
          <p:cNvSpPr/>
          <p:nvPr/>
        </p:nvSpPr>
        <p:spPr>
          <a:xfrm>
            <a:off x="978794" y="965915"/>
            <a:ext cx="10277341" cy="4708981"/>
          </a:xfrm>
          <a:prstGeom prst="rect">
            <a:avLst/>
          </a:prstGeom>
        </p:spPr>
        <p:txBody>
          <a:bodyPr wrap="square">
            <a:spAutoFit/>
          </a:bodyPr>
          <a:lstStyle/>
          <a:p>
            <a:r>
              <a:rPr lang="id-ID" sz="2800" b="1" dirty="0">
                <a:solidFill>
                  <a:schemeClr val="bg1"/>
                </a:solidFill>
              </a:rPr>
              <a:t>ANALISIS TREND :</a:t>
            </a:r>
            <a:br>
              <a:rPr lang="id-ID" sz="2800" b="1" dirty="0">
                <a:solidFill>
                  <a:schemeClr val="bg1"/>
                </a:solidFill>
              </a:rPr>
            </a:br>
            <a:r>
              <a:rPr lang="id-ID" sz="2800" b="1" dirty="0">
                <a:solidFill>
                  <a:schemeClr val="bg1"/>
                </a:solidFill>
              </a:rPr>
              <a:t>1. ANALISIS PERUBAHAN AKUN DARI WAKTU KE WAKTU</a:t>
            </a:r>
            <a:br>
              <a:rPr lang="id-ID" sz="2800" b="1" dirty="0">
                <a:solidFill>
                  <a:schemeClr val="bg1"/>
                </a:solidFill>
              </a:rPr>
            </a:br>
            <a:r>
              <a:rPr lang="id-ID" sz="2800" b="1" dirty="0">
                <a:solidFill>
                  <a:schemeClr val="bg1"/>
                </a:solidFill>
              </a:rPr>
              <a:t>2. MEMBANDINGKAN SALDO AKUN TAHUN LALU DG </a:t>
            </a:r>
            <a:r>
              <a:rPr lang="id-ID" sz="2800" b="1" dirty="0" smtClean="0">
                <a:solidFill>
                  <a:schemeClr val="bg1"/>
                </a:solidFill>
              </a:rPr>
              <a:t>SALDO</a:t>
            </a:r>
          </a:p>
          <a:p>
            <a:r>
              <a:rPr lang="id-ID" sz="2800" b="1" dirty="0">
                <a:solidFill>
                  <a:schemeClr val="bg1"/>
                </a:solidFill>
              </a:rPr>
              <a:t> </a:t>
            </a:r>
            <a:r>
              <a:rPr lang="id-ID" sz="2800" b="1" dirty="0" smtClean="0">
                <a:solidFill>
                  <a:schemeClr val="bg1"/>
                </a:solidFill>
              </a:rPr>
              <a:t>   </a:t>
            </a:r>
            <a:r>
              <a:rPr lang="id-ID" sz="2800" b="1" dirty="0">
                <a:solidFill>
                  <a:schemeClr val="bg1"/>
                </a:solidFill>
              </a:rPr>
              <a:t>BERJALAN</a:t>
            </a:r>
            <a:br>
              <a:rPr lang="id-ID" sz="2800" b="1" dirty="0">
                <a:solidFill>
                  <a:schemeClr val="bg1"/>
                </a:solidFill>
              </a:rPr>
            </a:br>
            <a:r>
              <a:rPr lang="id-ID" sz="2800" b="1" dirty="0">
                <a:solidFill>
                  <a:schemeClr val="bg1"/>
                </a:solidFill>
              </a:rPr>
              <a:t>3. PEMBANDINGAN TREND DENGAN JUMLAH ANGGARAN </a:t>
            </a:r>
            <a:endParaRPr lang="id-ID" sz="2800" b="1" dirty="0" smtClean="0">
              <a:solidFill>
                <a:schemeClr val="bg1"/>
              </a:solidFill>
            </a:endParaRPr>
          </a:p>
          <a:p>
            <a:r>
              <a:rPr lang="id-ID" sz="2800" b="1" dirty="0">
                <a:solidFill>
                  <a:schemeClr val="bg1"/>
                </a:solidFill>
              </a:rPr>
              <a:t> </a:t>
            </a:r>
            <a:r>
              <a:rPr lang="id-ID" sz="2800" b="1" dirty="0" smtClean="0">
                <a:solidFill>
                  <a:schemeClr val="bg1"/>
                </a:solidFill>
              </a:rPr>
              <a:t>   DAN DENGAN </a:t>
            </a:r>
            <a:r>
              <a:rPr lang="id-ID" sz="2800" b="1" dirty="0">
                <a:solidFill>
                  <a:schemeClr val="bg1"/>
                </a:solidFill>
              </a:rPr>
              <a:t>INFORMASI PESAING DAN </a:t>
            </a:r>
            <a:r>
              <a:rPr lang="id-ID" sz="2800" b="1" dirty="0" smtClean="0">
                <a:solidFill>
                  <a:schemeClr val="bg1"/>
                </a:solidFill>
              </a:rPr>
              <a:t>INDUSTRI</a:t>
            </a:r>
          </a:p>
          <a:p>
            <a:r>
              <a:rPr lang="id-ID" sz="2800" b="1" dirty="0">
                <a:solidFill>
                  <a:schemeClr val="bg1"/>
                </a:solidFill>
              </a:rPr>
              <a:t>4. JUMLAH PERIODE WAKTU DIGUNAKAN MRP </a:t>
            </a:r>
            <a:r>
              <a:rPr lang="id-ID" sz="2800" b="1" dirty="0" smtClean="0">
                <a:solidFill>
                  <a:schemeClr val="bg1"/>
                </a:solidFill>
              </a:rPr>
              <a:t>FUNGSI DR </a:t>
            </a:r>
          </a:p>
          <a:p>
            <a:r>
              <a:rPr lang="id-ID" sz="3200" b="1" dirty="0">
                <a:solidFill>
                  <a:schemeClr val="bg1"/>
                </a:solidFill>
              </a:rPr>
              <a:t> </a:t>
            </a:r>
            <a:r>
              <a:rPr lang="id-ID" sz="3200" b="1" dirty="0" smtClean="0">
                <a:solidFill>
                  <a:schemeClr val="bg1"/>
                </a:solidFill>
              </a:rPr>
              <a:t>   PREDIKSI &amp; KETEPATAN YG DIINGINKAN</a:t>
            </a:r>
            <a:endParaRPr lang="id-ID" sz="3200" b="1" dirty="0">
              <a:solidFill>
                <a:schemeClr val="bg1"/>
              </a:solidFill>
            </a:endParaRPr>
          </a:p>
          <a:p>
            <a:endParaRPr lang="id-ID" b="1" dirty="0" smtClean="0"/>
          </a:p>
          <a:p>
            <a:r>
              <a:rPr lang="id-ID" b="1" dirty="0"/>
              <a:t/>
            </a:r>
            <a:br>
              <a:rPr lang="id-ID" b="1" dirty="0"/>
            </a:br>
            <a:r>
              <a:rPr lang="id-ID" b="1" dirty="0"/>
              <a:t/>
            </a:r>
            <a:br>
              <a:rPr lang="id-ID" b="1" dirty="0"/>
            </a:br>
            <a:endParaRPr lang="id-ID" dirty="0"/>
          </a:p>
        </p:txBody>
      </p:sp>
    </p:spTree>
    <p:extLst>
      <p:ext uri="{BB962C8B-B14F-4D97-AF65-F5344CB8AC3E}">
        <p14:creationId xmlns:p14="http://schemas.microsoft.com/office/powerpoint/2010/main" val="30191177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682580"/>
            <a:ext cx="9856482" cy="5280338"/>
          </a:xfrm>
        </p:spPr>
        <p:txBody>
          <a:bodyPr/>
          <a:lstStyle/>
          <a:p>
            <a:r>
              <a:rPr lang="id-ID" sz="3200" b="1" dirty="0" smtClean="0"/>
              <a:t/>
            </a:r>
            <a:br>
              <a:rPr lang="id-ID" sz="3200" b="1" dirty="0" smtClean="0"/>
            </a:br>
            <a:r>
              <a:rPr lang="id-ID" sz="3200" b="1" dirty="0"/>
              <a:t/>
            </a:r>
            <a:br>
              <a:rPr lang="id-ID" sz="3200" b="1" dirty="0"/>
            </a:br>
            <a:r>
              <a:rPr lang="id-ID" sz="3200" b="1" dirty="0" smtClean="0"/>
              <a:t/>
            </a:r>
            <a:br>
              <a:rPr lang="id-ID" sz="3200" b="1" dirty="0" smtClean="0"/>
            </a:br>
            <a:r>
              <a:rPr lang="id-ID" sz="3200" b="1" dirty="0"/>
              <a:t/>
            </a:r>
            <a:br>
              <a:rPr lang="id-ID" sz="3200" b="1" dirty="0"/>
            </a:br>
            <a:r>
              <a:rPr lang="id-ID" sz="3200" b="1" dirty="0" smtClean="0"/>
              <a:t/>
            </a:r>
            <a:br>
              <a:rPr lang="id-ID" sz="3200" b="1" dirty="0" smtClean="0"/>
            </a:br>
            <a:r>
              <a:rPr lang="id-ID" sz="3200" b="1" dirty="0" smtClean="0"/>
              <a:t/>
            </a:r>
            <a:br>
              <a:rPr lang="id-ID" sz="3200" b="1" dirty="0" smtClean="0"/>
            </a:br>
            <a:r>
              <a:rPr lang="id-ID" sz="3200" b="1" dirty="0"/>
              <a:t/>
            </a:r>
            <a:br>
              <a:rPr lang="id-ID" sz="3200" b="1" dirty="0"/>
            </a:br>
            <a:r>
              <a:rPr lang="id-ID" sz="3200" b="1" dirty="0" smtClean="0"/>
              <a:t/>
            </a:r>
            <a:br>
              <a:rPr lang="id-ID" sz="3200" b="1" dirty="0" smtClean="0"/>
            </a:br>
            <a:r>
              <a:rPr lang="id-ID" sz="3200" b="1" dirty="0"/>
              <a:t/>
            </a:r>
            <a:br>
              <a:rPr lang="id-ID" sz="3200" b="1" dirty="0"/>
            </a:br>
            <a:r>
              <a:rPr lang="id-ID" sz="3200" b="1" dirty="0" smtClean="0"/>
              <a:t/>
            </a:r>
            <a:br>
              <a:rPr lang="id-ID" sz="3200" b="1" dirty="0" smtClean="0"/>
            </a:br>
            <a:r>
              <a:rPr lang="id-ID" sz="3200" b="1" dirty="0"/>
              <a:t/>
            </a:r>
            <a:br>
              <a:rPr lang="id-ID" sz="3200" b="1" dirty="0"/>
            </a:br>
            <a:r>
              <a:rPr lang="id-ID" sz="3200" b="1" dirty="0" smtClean="0"/>
              <a:t/>
            </a:r>
            <a:br>
              <a:rPr lang="id-ID" sz="3200" b="1" dirty="0" smtClean="0"/>
            </a:br>
            <a:r>
              <a:rPr lang="id-ID" sz="3200" b="1" dirty="0" smtClean="0"/>
              <a:t/>
            </a:r>
            <a:br>
              <a:rPr lang="id-ID" sz="3200" b="1" dirty="0" smtClean="0"/>
            </a:br>
            <a:r>
              <a:rPr lang="id-ID" sz="3200" b="1" dirty="0"/>
              <a:t/>
            </a:r>
            <a:br>
              <a:rPr lang="id-ID" sz="3200" b="1" dirty="0"/>
            </a:br>
            <a:r>
              <a:rPr lang="id-ID" sz="3200" b="1" dirty="0" smtClean="0"/>
              <a:t/>
            </a:r>
            <a:br>
              <a:rPr lang="id-ID" sz="3200" b="1" dirty="0" smtClean="0"/>
            </a:br>
            <a:r>
              <a:rPr lang="id-ID" sz="3200" b="1" dirty="0"/>
              <a:t/>
            </a:r>
            <a:br>
              <a:rPr lang="id-ID" sz="3200" b="1" dirty="0"/>
            </a:br>
            <a:r>
              <a:rPr lang="id-ID" sz="3200" b="1" dirty="0" smtClean="0"/>
              <a:t/>
            </a:r>
            <a:br>
              <a:rPr lang="id-ID" sz="3200" b="1" dirty="0" smtClean="0"/>
            </a:br>
            <a:r>
              <a:rPr lang="id-ID" sz="2800" b="1" dirty="0"/>
              <a:t/>
            </a:r>
            <a:br>
              <a:rPr lang="id-ID" sz="2800" b="1" dirty="0"/>
            </a:br>
            <a:r>
              <a:rPr lang="id-ID" sz="2800" b="1" dirty="0" smtClean="0"/>
              <a:t>ANALISA RASIO :</a:t>
            </a:r>
            <a:br>
              <a:rPr lang="id-ID" sz="2800" b="1" dirty="0" smtClean="0"/>
            </a:br>
            <a:r>
              <a:rPr lang="id-ID" sz="2800" b="1" dirty="0" smtClean="0"/>
              <a:t>1. PERBANDINGAN LINTAS WAKTU ATAU PADA SUATU</a:t>
            </a:r>
            <a:br>
              <a:rPr lang="id-ID" sz="2800" b="1" dirty="0" smtClean="0"/>
            </a:br>
            <a:r>
              <a:rPr lang="id-ID" sz="2800" b="1" dirty="0"/>
              <a:t> </a:t>
            </a:r>
            <a:r>
              <a:rPr lang="id-ID" sz="2800" b="1" dirty="0" smtClean="0"/>
              <a:t>   PATOKAN ATAS HUBUNGAN ANTARA AKUN LAPORAN</a:t>
            </a:r>
            <a:br>
              <a:rPr lang="id-ID" sz="2800" b="1" dirty="0" smtClean="0"/>
            </a:br>
            <a:r>
              <a:rPr lang="id-ID" sz="2800" b="1" dirty="0"/>
              <a:t> </a:t>
            </a:r>
            <a:r>
              <a:rPr lang="id-ID" sz="2800" b="1" dirty="0" smtClean="0"/>
              <a:t>   KEUANGAN MISAL ROI</a:t>
            </a:r>
            <a:br>
              <a:rPr lang="id-ID" sz="2800" b="1" dirty="0" smtClean="0"/>
            </a:br>
            <a:r>
              <a:rPr lang="id-ID" sz="2800" b="1" dirty="0" smtClean="0"/>
              <a:t>2. ANTARA SUATU AKUN DG DATA NON KEUANGAN </a:t>
            </a:r>
            <a:br>
              <a:rPr lang="id-ID" sz="2800" b="1" dirty="0" smtClean="0"/>
            </a:br>
            <a:r>
              <a:rPr lang="id-ID" sz="2800" b="1" dirty="0"/>
              <a:t> </a:t>
            </a:r>
            <a:r>
              <a:rPr lang="id-ID" sz="2800" b="1" dirty="0" smtClean="0"/>
              <a:t>   MISAL BY PERMETER PERSEGI  PENJUALAN BARANG</a:t>
            </a:r>
            <a:br>
              <a:rPr lang="id-ID" sz="2800" b="1" dirty="0" smtClean="0"/>
            </a:br>
            <a:r>
              <a:rPr lang="id-ID" sz="2800" b="1" dirty="0" smtClean="0"/>
              <a:t>3. COMMON SIZE : PENGUBAHAN JUMLAH LAPORAN </a:t>
            </a:r>
            <a:br>
              <a:rPr lang="id-ID" sz="2800" b="1" dirty="0" smtClean="0"/>
            </a:br>
            <a:r>
              <a:rPr lang="id-ID" sz="2800" b="1" dirty="0"/>
              <a:t> </a:t>
            </a:r>
            <a:r>
              <a:rPr lang="id-ID" sz="2800" b="1" dirty="0" smtClean="0"/>
              <a:t>   KEUANGAN KE PERSENTASE</a:t>
            </a:r>
            <a:br>
              <a:rPr lang="id-ID" sz="2800" b="1" dirty="0" smtClean="0"/>
            </a:br>
            <a:r>
              <a:rPr lang="id-ID" sz="2800" b="1" dirty="0" smtClean="0"/>
              <a:t>4. RASIO INDUSTRI /PESAING SERING DIGUNAKAN UNTUK </a:t>
            </a:r>
            <a:br>
              <a:rPr lang="id-ID" sz="2800" b="1" dirty="0" smtClean="0"/>
            </a:br>
            <a:r>
              <a:rPr lang="id-ID" sz="2800" b="1" dirty="0"/>
              <a:t> </a:t>
            </a:r>
            <a:r>
              <a:rPr lang="id-ID" sz="2800" b="1" dirty="0" smtClean="0"/>
              <a:t>   MEMATOK KINERJA KLIEN</a:t>
            </a:r>
            <a:br>
              <a:rPr lang="id-ID" sz="2800" b="1" dirty="0" smtClean="0"/>
            </a:br>
            <a:r>
              <a:rPr lang="id-ID" sz="2800" b="1" dirty="0"/>
              <a:t/>
            </a:r>
            <a:br>
              <a:rPr lang="id-ID" sz="2800" b="1" dirty="0"/>
            </a:br>
            <a:endParaRPr lang="id-ID" sz="2800" b="1" dirty="0"/>
          </a:p>
        </p:txBody>
      </p:sp>
      <p:sp>
        <p:nvSpPr>
          <p:cNvPr id="3" name="Subtitle 2"/>
          <p:cNvSpPr>
            <a:spLocks noGrp="1"/>
          </p:cNvSpPr>
          <p:nvPr>
            <p:ph type="subTitle" idx="1"/>
          </p:nvPr>
        </p:nvSpPr>
        <p:spPr>
          <a:xfrm flipV="1">
            <a:off x="1154955" y="5625919"/>
            <a:ext cx="8825658" cy="45719"/>
          </a:xfrm>
        </p:spPr>
        <p:txBody>
          <a:bodyPr>
            <a:normAutofit fontScale="25000" lnSpcReduction="20000"/>
          </a:bodyPr>
          <a:lstStyle/>
          <a:p>
            <a:endParaRPr lang="id-ID" dirty="0"/>
          </a:p>
        </p:txBody>
      </p:sp>
    </p:spTree>
    <p:extLst>
      <p:ext uri="{BB962C8B-B14F-4D97-AF65-F5344CB8AC3E}">
        <p14:creationId xmlns:p14="http://schemas.microsoft.com/office/powerpoint/2010/main" val="17998692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682580"/>
            <a:ext cx="9856482" cy="5280338"/>
          </a:xfrm>
        </p:spPr>
        <p:txBody>
          <a:bodyPr/>
          <a:lstStyle/>
          <a:p>
            <a:r>
              <a:rPr lang="id-ID" sz="3200" b="1" dirty="0" smtClean="0"/>
              <a:t/>
            </a:r>
            <a:br>
              <a:rPr lang="id-ID" sz="3200" b="1" dirty="0" smtClean="0"/>
            </a:br>
            <a:r>
              <a:rPr lang="id-ID" sz="3200" b="1" dirty="0"/>
              <a:t/>
            </a:r>
            <a:br>
              <a:rPr lang="id-ID" sz="3200" b="1" dirty="0"/>
            </a:br>
            <a:r>
              <a:rPr lang="id-ID" sz="3200" b="1" dirty="0" smtClean="0"/>
              <a:t/>
            </a:r>
            <a:br>
              <a:rPr lang="id-ID" sz="3200" b="1" dirty="0" smtClean="0"/>
            </a:br>
            <a:r>
              <a:rPr lang="id-ID" sz="3200" b="1" dirty="0"/>
              <a:t/>
            </a:r>
            <a:br>
              <a:rPr lang="id-ID" sz="3200" b="1" dirty="0"/>
            </a:br>
            <a:r>
              <a:rPr lang="id-ID" sz="3200" b="1" dirty="0" smtClean="0"/>
              <a:t/>
            </a:r>
            <a:br>
              <a:rPr lang="id-ID" sz="3200" b="1" dirty="0" smtClean="0"/>
            </a:br>
            <a:r>
              <a:rPr lang="id-ID" sz="3200" b="1" dirty="0" smtClean="0"/>
              <a:t/>
            </a:r>
            <a:br>
              <a:rPr lang="id-ID" sz="3200" b="1" dirty="0" smtClean="0"/>
            </a:br>
            <a:r>
              <a:rPr lang="id-ID" sz="3200" b="1" dirty="0"/>
              <a:t/>
            </a:r>
            <a:br>
              <a:rPr lang="id-ID" sz="3200" b="1" dirty="0"/>
            </a:br>
            <a:r>
              <a:rPr lang="id-ID" sz="3200" b="1" dirty="0" smtClean="0"/>
              <a:t/>
            </a:r>
            <a:br>
              <a:rPr lang="id-ID" sz="3200" b="1" dirty="0" smtClean="0"/>
            </a:br>
            <a:r>
              <a:rPr lang="id-ID" sz="3200" b="1" dirty="0"/>
              <a:t/>
            </a:r>
            <a:br>
              <a:rPr lang="id-ID" sz="3200" b="1" dirty="0"/>
            </a:br>
            <a:r>
              <a:rPr lang="id-ID" sz="3200" b="1" dirty="0" smtClean="0"/>
              <a:t/>
            </a:r>
            <a:br>
              <a:rPr lang="id-ID" sz="3200" b="1" dirty="0" smtClean="0"/>
            </a:br>
            <a:r>
              <a:rPr lang="id-ID" sz="3200" b="1" dirty="0"/>
              <a:t/>
            </a:r>
            <a:br>
              <a:rPr lang="id-ID" sz="3200" b="1" dirty="0"/>
            </a:br>
            <a:r>
              <a:rPr lang="id-ID" sz="3200" b="1" dirty="0" smtClean="0"/>
              <a:t/>
            </a:r>
            <a:br>
              <a:rPr lang="id-ID" sz="3200" b="1" dirty="0" smtClean="0"/>
            </a:br>
            <a:r>
              <a:rPr lang="id-ID" sz="3200" b="1" dirty="0" smtClean="0"/>
              <a:t/>
            </a:r>
            <a:br>
              <a:rPr lang="id-ID" sz="3200" b="1" dirty="0" smtClean="0"/>
            </a:br>
            <a:r>
              <a:rPr lang="id-ID" sz="3200" b="1" dirty="0"/>
              <a:t/>
            </a:r>
            <a:br>
              <a:rPr lang="id-ID" sz="3200" b="1" dirty="0"/>
            </a:br>
            <a:r>
              <a:rPr lang="id-ID" sz="3200" b="1" dirty="0" smtClean="0"/>
              <a:t/>
            </a:r>
            <a:br>
              <a:rPr lang="id-ID" sz="3200" b="1" dirty="0" smtClean="0"/>
            </a:br>
            <a:r>
              <a:rPr lang="id-ID" sz="3200" b="1" dirty="0"/>
              <a:t/>
            </a:r>
            <a:br>
              <a:rPr lang="id-ID" sz="3200" b="1" dirty="0"/>
            </a:br>
            <a:r>
              <a:rPr lang="id-ID" sz="3200" b="1" dirty="0" smtClean="0"/>
              <a:t>ANALISIS RASIO SERING LEBIH EFEKTIF UNTUK :</a:t>
            </a:r>
            <a:br>
              <a:rPr lang="id-ID" sz="3200" b="1" dirty="0" smtClean="0"/>
            </a:br>
            <a:r>
              <a:rPr lang="id-ID" sz="3200" b="1" dirty="0" smtClean="0"/>
              <a:t>MENGIDENTIFIKASI RISIKO DAN POTENSI SALAH SAJI DRPD ANALISIS TREND SEBAB PERBANDINGAN HUBUNGAN ANTARA AKUN DAN DATA OPERASI LEBIH MUNGKIN MENGIDEN- TIFIKASI POLA TIDAK BIASA DRPD SUATU ANALISIS YANG HANYA BERFOKUS PD AKUN INDIVIDU</a:t>
            </a:r>
            <a:br>
              <a:rPr lang="id-ID" sz="3200" b="1" dirty="0" smtClean="0"/>
            </a:br>
            <a:r>
              <a:rPr lang="id-ID" sz="2800" b="1" dirty="0"/>
              <a:t/>
            </a:r>
            <a:br>
              <a:rPr lang="id-ID" sz="2800" b="1" dirty="0"/>
            </a:br>
            <a:r>
              <a:rPr lang="id-ID" sz="2800" b="1" dirty="0" smtClean="0"/>
              <a:t/>
            </a:r>
            <a:br>
              <a:rPr lang="id-ID" sz="2800" b="1" dirty="0" smtClean="0"/>
            </a:br>
            <a:endParaRPr lang="id-ID" sz="2800" b="1" dirty="0"/>
          </a:p>
        </p:txBody>
      </p:sp>
      <p:sp>
        <p:nvSpPr>
          <p:cNvPr id="3" name="Subtitle 2"/>
          <p:cNvSpPr>
            <a:spLocks noGrp="1"/>
          </p:cNvSpPr>
          <p:nvPr>
            <p:ph type="subTitle" idx="1"/>
          </p:nvPr>
        </p:nvSpPr>
        <p:spPr>
          <a:xfrm flipV="1">
            <a:off x="1154955" y="5625919"/>
            <a:ext cx="8825658" cy="45719"/>
          </a:xfrm>
        </p:spPr>
        <p:txBody>
          <a:bodyPr>
            <a:normAutofit fontScale="25000" lnSpcReduction="20000"/>
          </a:bodyPr>
          <a:lstStyle/>
          <a:p>
            <a:endParaRPr lang="id-ID" dirty="0"/>
          </a:p>
        </p:txBody>
      </p:sp>
    </p:spTree>
    <p:extLst>
      <p:ext uri="{BB962C8B-B14F-4D97-AF65-F5344CB8AC3E}">
        <p14:creationId xmlns:p14="http://schemas.microsoft.com/office/powerpoint/2010/main" val="24443029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682580"/>
            <a:ext cx="9856482" cy="5280338"/>
          </a:xfrm>
        </p:spPr>
        <p:txBody>
          <a:bodyPr/>
          <a:lstStyle/>
          <a:p>
            <a:r>
              <a:rPr lang="id-ID" sz="3200" b="1" dirty="0" smtClean="0"/>
              <a:t/>
            </a:r>
            <a:br>
              <a:rPr lang="id-ID" sz="3200" b="1" dirty="0" smtClean="0"/>
            </a:br>
            <a:r>
              <a:rPr lang="id-ID" sz="3200" b="1" dirty="0"/>
              <a:t/>
            </a:r>
            <a:br>
              <a:rPr lang="id-ID" sz="3200" b="1" dirty="0"/>
            </a:br>
            <a:r>
              <a:rPr lang="id-ID" sz="3200" b="1" dirty="0" smtClean="0"/>
              <a:t/>
            </a:r>
            <a:br>
              <a:rPr lang="id-ID" sz="3200" b="1" dirty="0" smtClean="0"/>
            </a:br>
            <a:r>
              <a:rPr lang="id-ID" sz="3200" b="1" dirty="0"/>
              <a:t/>
            </a:r>
            <a:br>
              <a:rPr lang="id-ID" sz="3200" b="1" dirty="0"/>
            </a:br>
            <a:r>
              <a:rPr lang="id-ID" sz="3200" b="1" dirty="0" smtClean="0"/>
              <a:t/>
            </a:r>
            <a:br>
              <a:rPr lang="id-ID" sz="3200" b="1" dirty="0" smtClean="0"/>
            </a:br>
            <a:r>
              <a:rPr lang="id-ID" sz="3200" b="1" dirty="0" smtClean="0"/>
              <a:t/>
            </a:r>
            <a:br>
              <a:rPr lang="id-ID" sz="3200" b="1" dirty="0" smtClean="0"/>
            </a:br>
            <a:r>
              <a:rPr lang="id-ID" sz="3200" b="1" dirty="0"/>
              <a:t/>
            </a:r>
            <a:br>
              <a:rPr lang="id-ID" sz="3200" b="1" dirty="0"/>
            </a:br>
            <a:r>
              <a:rPr lang="id-ID" sz="3200" b="1" dirty="0" smtClean="0"/>
              <a:t/>
            </a:r>
            <a:br>
              <a:rPr lang="id-ID" sz="3200" b="1" dirty="0" smtClean="0"/>
            </a:br>
            <a:r>
              <a:rPr lang="id-ID" sz="3200" b="1" dirty="0"/>
              <a:t/>
            </a:r>
            <a:br>
              <a:rPr lang="id-ID" sz="3200" b="1" dirty="0"/>
            </a:br>
            <a:r>
              <a:rPr lang="id-ID" sz="3200" b="1" dirty="0" smtClean="0"/>
              <a:t/>
            </a:r>
            <a:br>
              <a:rPr lang="id-ID" sz="3200" b="1" dirty="0" smtClean="0"/>
            </a:br>
            <a:r>
              <a:rPr lang="id-ID" sz="3200" b="1" dirty="0"/>
              <a:t/>
            </a:r>
            <a:br>
              <a:rPr lang="id-ID" sz="3200" b="1" dirty="0"/>
            </a:br>
            <a:r>
              <a:rPr lang="id-ID" sz="3200" b="1" dirty="0" smtClean="0"/>
              <a:t/>
            </a:r>
            <a:br>
              <a:rPr lang="id-ID" sz="3200" b="1" dirty="0" smtClean="0"/>
            </a:br>
            <a:r>
              <a:rPr lang="id-ID" sz="3200" b="1" dirty="0" smtClean="0"/>
              <a:t/>
            </a:r>
            <a:br>
              <a:rPr lang="id-ID" sz="3200" b="1" dirty="0" smtClean="0"/>
            </a:br>
            <a:r>
              <a:rPr lang="id-ID" sz="3200" b="1" dirty="0"/>
              <a:t/>
            </a:r>
            <a:br>
              <a:rPr lang="id-ID" sz="3200" b="1" dirty="0"/>
            </a:br>
            <a:r>
              <a:rPr lang="id-ID" sz="3200" b="1" dirty="0" smtClean="0"/>
              <a:t/>
            </a:r>
            <a:br>
              <a:rPr lang="id-ID" sz="3200" b="1" dirty="0" smtClean="0"/>
            </a:br>
            <a:r>
              <a:rPr lang="id-ID" sz="3200" b="1" dirty="0"/>
              <a:t/>
            </a:r>
            <a:br>
              <a:rPr lang="id-ID" sz="3200" b="1" dirty="0"/>
            </a:br>
            <a:r>
              <a:rPr lang="id-ID" sz="3200" b="1" dirty="0" smtClean="0"/>
              <a:t/>
            </a:r>
            <a:br>
              <a:rPr lang="id-ID" sz="3200" b="1" dirty="0" smtClean="0"/>
            </a:br>
            <a:r>
              <a:rPr lang="id-ID" sz="3200" b="1" dirty="0"/>
              <a:t/>
            </a:r>
            <a:br>
              <a:rPr lang="id-ID" sz="3200" b="1" dirty="0"/>
            </a:br>
            <a:r>
              <a:rPr lang="id-ID" sz="3200" b="1" dirty="0" smtClean="0"/>
              <a:t/>
            </a:r>
            <a:br>
              <a:rPr lang="id-ID" sz="3200" b="1" dirty="0" smtClean="0"/>
            </a:br>
            <a:r>
              <a:rPr lang="id-ID" sz="3200" b="1" dirty="0"/>
              <a:t/>
            </a:r>
            <a:br>
              <a:rPr lang="id-ID" sz="3200" b="1" dirty="0"/>
            </a:br>
            <a:r>
              <a:rPr lang="id-ID" sz="3200" b="1" dirty="0" smtClean="0"/>
              <a:t/>
            </a:r>
            <a:br>
              <a:rPr lang="id-ID" sz="3200" b="1" dirty="0" smtClean="0"/>
            </a:br>
            <a:r>
              <a:rPr lang="id-ID" sz="3200" b="1" dirty="0"/>
              <a:t/>
            </a:r>
            <a:br>
              <a:rPr lang="id-ID" sz="3200" b="1" dirty="0"/>
            </a:br>
            <a:r>
              <a:rPr lang="id-ID" sz="3200" b="1" dirty="0" smtClean="0"/>
              <a:t/>
            </a:r>
            <a:br>
              <a:rPr lang="id-ID" sz="3200" b="1" dirty="0" smtClean="0"/>
            </a:br>
            <a:r>
              <a:rPr lang="id-ID" sz="3200" b="1" dirty="0" smtClean="0"/>
              <a:t/>
            </a:r>
            <a:br>
              <a:rPr lang="id-ID" sz="3200" b="1" dirty="0" smtClean="0"/>
            </a:br>
            <a:r>
              <a:rPr lang="id-ID" sz="2800" b="1" dirty="0"/>
              <a:t/>
            </a:r>
            <a:br>
              <a:rPr lang="id-ID" sz="2800" b="1" dirty="0"/>
            </a:br>
            <a:r>
              <a:rPr lang="id-ID" sz="3200" b="1" dirty="0" smtClean="0"/>
              <a:t>ANALISIS KEWAJARAN :</a:t>
            </a:r>
            <a:br>
              <a:rPr lang="id-ID" sz="3200" b="1" dirty="0" smtClean="0"/>
            </a:br>
            <a:r>
              <a:rPr lang="id-ID" sz="3200" b="1" dirty="0" smtClean="0"/>
              <a:t>PEMBENTUKAN EKSPEKTASI DENGAN MENGGUNAKAN SAMPEL</a:t>
            </a:r>
            <a:br>
              <a:rPr lang="id-ID" sz="3200" b="1" dirty="0" smtClean="0"/>
            </a:br>
            <a:r>
              <a:rPr lang="id-ID" sz="2800" b="1" dirty="0" smtClean="0"/>
              <a:t>CONTOH :</a:t>
            </a:r>
            <a:br>
              <a:rPr lang="id-ID" sz="2800" b="1" dirty="0" smtClean="0"/>
            </a:br>
            <a:r>
              <a:rPr lang="id-ID" sz="2800" b="1" dirty="0" smtClean="0"/>
              <a:t>PENDAPATAN TIKET DPT DIMODEL DG MENGALIKAN RATA2 KEHADIRAN DG RATA2 HARGA TIKET </a:t>
            </a:r>
            <a:r>
              <a:rPr lang="id-ID" sz="2800" b="1" i="1" dirty="0" smtClean="0"/>
              <a:t>ATAU</a:t>
            </a:r>
            <a:br>
              <a:rPr lang="id-ID" sz="2800" b="1" i="1" dirty="0" smtClean="0"/>
            </a:br>
            <a:r>
              <a:rPr lang="id-ID" sz="2800" b="1" dirty="0" smtClean="0"/>
              <a:t>BY DEPRESIASI DPT DIMODEL DG MEMBAGI NILAI BUKU DG RATA2 UMUR EKONOMIS UNTUK SUATU GOL.ASET</a:t>
            </a:r>
            <a:r>
              <a:rPr lang="id-ID" sz="2800" b="1" dirty="0"/>
              <a:t/>
            </a:r>
            <a:br>
              <a:rPr lang="id-ID" sz="2800" b="1" dirty="0"/>
            </a:br>
            <a:r>
              <a:rPr lang="id-ID" sz="2800" b="1" dirty="0" smtClean="0"/>
              <a:t/>
            </a:r>
            <a:br>
              <a:rPr lang="id-ID" sz="2800" b="1" dirty="0" smtClean="0"/>
            </a:br>
            <a:endParaRPr lang="id-ID" sz="2800" b="1" dirty="0"/>
          </a:p>
        </p:txBody>
      </p:sp>
      <p:sp>
        <p:nvSpPr>
          <p:cNvPr id="3" name="Subtitle 2"/>
          <p:cNvSpPr>
            <a:spLocks noGrp="1"/>
          </p:cNvSpPr>
          <p:nvPr>
            <p:ph type="subTitle" idx="1"/>
          </p:nvPr>
        </p:nvSpPr>
        <p:spPr>
          <a:xfrm flipV="1">
            <a:off x="1154955" y="5625919"/>
            <a:ext cx="8825658" cy="45719"/>
          </a:xfrm>
        </p:spPr>
        <p:txBody>
          <a:bodyPr>
            <a:normAutofit fontScale="25000" lnSpcReduction="20000"/>
          </a:bodyPr>
          <a:lstStyle/>
          <a:p>
            <a:endParaRPr lang="id-ID" dirty="0"/>
          </a:p>
        </p:txBody>
      </p:sp>
    </p:spTree>
    <p:extLst>
      <p:ext uri="{BB962C8B-B14F-4D97-AF65-F5344CB8AC3E}">
        <p14:creationId xmlns:p14="http://schemas.microsoft.com/office/powerpoint/2010/main" val="262229713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docProps/app.xml><?xml version="1.0" encoding="utf-8"?>
<Properties xmlns="http://schemas.openxmlformats.org/officeDocument/2006/extended-properties" xmlns:vt="http://schemas.openxmlformats.org/officeDocument/2006/docPropsVTypes">
  <Template>Ion Boardroom</Template>
  <TotalTime>218</TotalTime>
  <Words>49</Words>
  <Application>Microsoft Office PowerPoint</Application>
  <PresentationFormat>Widescreen</PresentationFormat>
  <Paragraphs>43</Paragraphs>
  <Slides>29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29</vt:i4>
      </vt:variant>
    </vt:vector>
  </HeadingPairs>
  <TitlesOfParts>
    <vt:vector size="33" baseType="lpstr">
      <vt:lpstr>Arial</vt:lpstr>
      <vt:lpstr>Century Gothic</vt:lpstr>
      <vt:lpstr>Wingdings 3</vt:lpstr>
      <vt:lpstr>Ion Boardroom</vt:lpstr>
      <vt:lpstr>MODUL LANJUTAN 1 :  PROSEDUR ANALITIS</vt:lpstr>
      <vt:lpstr>STANDARAUDIT MENDEFINISKAN PROSEDUR ANALITIS SBG EVALUASI INFORMASI KEUANGAN MELALUI ANALISIS HUBUNGAN WJAR ANTARA DATA KEUANGAN DAN NON KEUANGAN   </vt:lpstr>
      <vt:lpstr>PROSEDUR ANALITIS DPT : 1. MEMFASILITASI AUDIT YANG EFEKTIF DG      MEMBANTU AUDITOR MEMAHAMI BISNIS KLIEN,  2. MENGARAHKAN PERHATIAN PADA AREA YG      BERESIKO TINGGI,  3. MENGIDENTIFIKASI MASALAH YG TIDAK      TAMPAK,  4. MENYEDIAKAN BUKTI AUDIT, 5. MEMBANTU EVALUASI HASIL AUDIT. </vt:lpstr>
      <vt:lpstr>PROSEDUR ANALITIS DPT JG DIGUNAKAN UNTUK : 1. MENGUMPULKAN BUKTI SUBSTANTIF      KARENA PROSEDUR TSB EFEKTIF DALAM      MENDETEKSI SALAH SAJI 2.  TEST YG RELATIF TIDAK MAHAL UNTUK       DILAKUKAN </vt:lpstr>
      <vt:lpstr>ADA 3 TIPE PROSEDUR ANALITIS :  1. ANALISIS TREND 2. ANALISA RASIO 3. ANALISA KEWAJARAN   </vt:lpstr>
      <vt:lpstr> </vt:lpstr>
      <vt:lpstr>                  ANALISA RASIO : 1. PERBANDINGAN LINTAS WAKTU ATAU PADA SUATU     PATOKAN ATAS HUBUNGAN ANTARA AKUN LAPORAN     KEUANGAN MISAL ROI 2. ANTARA SUATU AKUN DG DATA NON KEUANGAN      MISAL BY PERMETER PERSEGI  PENJUALAN BARANG 3. COMMON SIZE : PENGUBAHAN JUMLAH LAPORAN      KEUANGAN KE PERSENTASE 4. RASIO INDUSTRI /PESAING SERING DIGUNAKAN UNTUK      MEMATOK KINERJA KLIEN  </vt:lpstr>
      <vt:lpstr>                ANALISIS RASIO SERING LEBIH EFEKTIF UNTUK : MENGIDENTIFIKASI RISIKO DAN POTENSI SALAH SAJI DRPD ANALISIS TREND SEBAB PERBANDINGAN HUBUNGAN ANTARA AKUN DAN DATA OPERASI LEBIH MUNGKIN MENGIDEN- TIFIKASI POLA TIDAK BIASA DRPD SUATU ANALISIS YANG HANYA BERFOKUS PD AKUN INDIVIDU   </vt:lpstr>
      <vt:lpstr>                         ANALISIS KEWAJARAN : PEMBENTUKAN EKSPEKTASI DENGAN MENGGUNAKAN SAMPEL CONTOH : PENDAPATAN TIKET DPT DIMODEL DG MENGALIKAN RATA2 KEHADIRAN DG RATA2 HARGA TIKET ATAU BY DEPRESIASI DPT DIMODEL DG MEMBAGI NILAI BUKU DG RATA2 UMUR EKONOMIS UNTUK SUATU GOL.ASET  </vt:lpstr>
      <vt:lpstr>                         KARENA INI MEMBENTUK SUATU EKPEKTASI EKSPLISIT, ANALISIS KEWAJARAN UMUMNYA MEMBENTUK EKSPEKTASI YANG LEBIH TEPAT/RINCI DRPD ANALISIS TRENG ATAU RASIO     </vt:lpstr>
      <vt:lpstr>                         PROSEDUR ANALITIS SUBSTANTIF :  1. MENGEMBANGKAN SUATU EKSPEKTASI 2. MENENTUKAN SELISIH YG DPT DITOLERANSI 3. BANDINGKAN EKSPEKTASI DAN JUMLAH YG DICATAT 4. APAKAH SELISIH LEBH BESAR DRPD YG DPT      DITOLERANSI 5. JK YA : A. SELIDIKI SELISIHNYA (TANYAKAN PD MANAJEMEN &amp;      PEROLEH BUKTINYA) </vt:lpstr>
      <vt:lpstr>                         PROSEDUR ANALITIS SUBSTANTIF  LANJUTAN ......:   B. APAKAH BUKTI PENDUKUNG TELAH MEMADAI,       JK YA TERIMA JUMLAHNYA DAN DOKUMENTASI      HASIL, JK TIDAK LAKUKAN PROSEDUR AUDIT       LAIN / AJUKAN SEBUAH PENYESUAIAN AUDIT C. JIKA TIDAK LANGSUNG TERIMA JUMLAHNYA      DAN DOKUMENTASI HASIL </vt:lpstr>
      <vt:lpstr>                         PROSEDUR ANALITIS AKHIR (REVIEW KESELURUH AUDIT ): 1. MEMBANTU AUDITOR MENILAI KESIMPULAN YG DICAPAI DAN      MENGEVALUASI PENYAJIAN LAPORAN KEUANGAN SCR      KESELURUHAN     A. MENILAI KECUKUPAN BUKTI YG DIKUMPULKAN UNTUK          MENDUKUNG SALDO TIDAK BIASA /TIDAK TERDUGA YG          DIINVESTIGASI SELAMA AUDIT     B. MENENTUKAN JIKA ADA SALDO/HUB TIDAK BIASA LAIN YG         BELUM DIINVESTIGASI   </vt:lpstr>
      <vt:lpstr>                         CONTOH : 1. AUDITOR DPT MEMBANDINGKAN      AUDITAN TH BERJALAN DG TH      SBLNYA, JK ADA SELISIH MATERIAL      KKP HRS MENJELASKAN SELISIH      TERSEBUT  </vt:lpstr>
      <vt:lpstr>                         CONTOH : 2. PEMBANDINGAN MUNGKIN      MENUNJUKKAN HAL YG TIDAK BIASA     YG BLM DIINVESTIGASI &amp; DIJELAS      KAN. JK SELISIH MATERIAL AUDITOR      AKAN PERLU MELAKUKAN TAMBAH-     AN KERJA AUDIT SBL SUATU LAPORAN     AUDIT DPT DITERBITKAN </vt:lpstr>
      <vt:lpstr>                         MODUL LANJUTAN 2 : RASIO KEUANGAN PILIHAN YG BERGUNA SBG PROSEDUR ANALITIS   </vt:lpstr>
      <vt:lpstr>                         1. RASIO LIKUIDITAS (CR, QR &amp; OCFR =CFO/CL) 2. RASIO AKTIVITAS (RTO &amp; HARI BEREDAR R      =  365/RTO, ITO &amp; HARI I DI TANGAN) 3. RASIO PROFITABILITAS (%GPM, ROA/ROI,      ROE) 4. RASIO COVERAGE /LEVERAGE (DER,     TI.EARNED= EBIT/I)  </vt:lpstr>
      <vt:lpstr>                         TOPIK-TOPIK KHUSUS MENGENAI BUKTI AUDIT    </vt:lpstr>
      <vt:lpstr>                          PERTIMBANGAN DALAM AUDITING KAS:  1. KITING= LEBIH SAJI KAS DG      MENGGUNAKAN 2 ATAU LEBIH RK DG      CARA DPT DIDETEAKSI DG MEMBUAT        SKEDUL TRANSFER BANK &amp; REKONSILIASI 4     KOLOM 2. REKONSILIASI BANK - SKEDUL TRANSFER      BANK AKAN MENUNJUKKAN SELURUH      TANSFER ANTAR BANK </vt:lpstr>
      <vt:lpstr>                         3. CUT OFF BANK ( 8-10 HR PERTAMA      SETELAH AKHIR TAHUN ).      UTAMANYA DIMAKSUDKAN UNTUK      MEMVERIFIKASI POS-2 REKONSILIASI      DALAM REKONSILIASI BANK AKHIR TAHUN 4. KONFIRMASI BANK, DIRANCANG      TERUTAMA UNTUK MENDAPATKAN BUKTI      MENGENAI ASERSI EKSISTENSI </vt:lpstr>
      <vt:lpstr>                          PERTIMBANGAN DALAM AUDITING PIUTANG 1. LAPPING= PENGGELAPAN DG      MENGAMBIL PENERIMAAN DR KONSUMEN     DG MENUNDA PENCATATAN SAMPAI      PENERIMAAN KAS SELANJUTNYA.  DPT DIDETEKSI DG CARA : - AGENG SCHEDULES &amp; RTO - KONFIRMASI - SETORAN BANK = TAGIHAN </vt:lpstr>
      <vt:lpstr>                         2. KONFIRMASI, BOLEH TIDK DILAKUKAN     JK PIUTANG TDK MATERIAL, GAB.      RISIKO BAWAAN &amp; PENGENDALIAN      RENDAH, SALDONYA KECIL2 ,  KONFIRMASI TDK MENJADI PROSEDUR AUDIT YG EFEKTIF,  </vt:lpstr>
      <vt:lpstr>                 N INV         PERTIMBANGAN DLM AUDITING PERSEDIAAN 1. PENGAMATAN STOCK OPNAME INVENTORY - UNTUK MENGUJI EKSISTENSI - DLM KONDISI PI YG BAIK, AUDITOR DPT     MENGANDALKANNYA &amp; MENGUJI      PEMUTAKHIRAN INVENTORY DI     AKHIR TAHUN UNT MENENTUKAN KEWAJAR-    ANNYA - UNTUK AUDIT TH PERTAMA, AUDITOR HRS     MENDAPATKAN BUKTI YG CUKUP TTG     INVENTORY AWAL DG PROSEDUR LAIN KRN     PENGAMATAN TDK DPT DILAKUKAN</vt:lpstr>
      <vt:lpstr>                          PERTIMBANGAN DLM AUDITING INVESTASI  1. AUDITOR HRS FAHAM TTG SAK TTG INVESTASI 2. BUKTI MENGENAI EKSISTENSI MELALUI AUDIT      FISIK DAN PENILAIAN DG CARA AUDIT      DOKUMEN SPT HARGA PASAR SAHAM,      OBLIAGASI DAN SEJENIS 3. KRN SIFATNYA LIQUID MAKA  AUDIT FISIK      BERSAMAAN DG KAS ASET LANCAR LAINNYA  </vt:lpstr>
      <vt:lpstr>                         PENGGUNAAN SPESIALIS 1. PENILAIAN (INVENTORY, REAL ESTATE, ASSETS) 2. AUDITOR HRS MENGEVALUASI KUALIFIKASI      PROFESIONAL SPESIALIS DENGAN      MEMPERTIMBANGKAN :     - SERTFIKASI PROFESIONAL     - REPUTASI     - PENGALAMAN DLAM PEKERJAAN SEJENIS 3. AUDITOR HRS DPT PEMAHAMAN ATAS      PEKERJAAN SPESIALIS TTG TUJUAN, HUB DG      SPESIALIS</vt:lpstr>
      <vt:lpstr>                         4. HUBUNGAN SPESIALIS DG KLIEN 5. METODE &amp; ASUMSI YG DIPAKAI 6. KELAYAKAN PENGGUNAAN     PEKERJAAN SPESIALIS 7 BENTUK &amp; ISI TEMUAN SPESIALIS   </vt:lpstr>
      <vt:lpstr>                        DAMPAK PEKERJAAN SPESIALIS THD LAPORAN AUDITOR :  1. JK TEMUAN SPESIALIS MENDUKUNG ASERSI LAP     KEU TERKAIT, AUDITOR DPT MENYIMPULKAN      BAHW BUKTI AUDIT KOMPETEN YG CUKUP TELAH     DIPEROLEH &amp; TIDAK PERLU MENGACU DLM LAP      AUDIT  </vt:lpstr>
      <vt:lpstr>                        DAMPAK PEKERJAAN SPESIALIS THD LAPORAN AUDITOR :  2. JK TEMUAN SPESIALIS TIDAK MENDUKUNG      ASERSI LAP KEU TERKAIT, AUDITOR HRS      MENERAPKAN :     - PROSEDUR TAMBAHAN     - JK PERLU DAPT OPINI DR SPESIALIS LAIN   (KECUALI MASLAHNYA TDK DPT DISELESAIKAN) </vt:lpstr>
      <vt:lpstr>                       - JIKA PERBEDAAN TDK DPT DISELESAIKAN,     AUDITOR DPT MENGKUALIFIKASI ATAU TIDK     MENYATAKAN PENDAPAT KRN TIDAK DIPEROLEH    BUKTI AUDIT KRN PEMBATASAN LINGKUP  - KLO LAPORAN KEUANGAN SALAH,  AUDITOR    HARUS MENYATAKAN PENDAPAT DG    PENGECUALIAN ATAU TIDAK WAJAR KRN    PENYIMPANGAN DASI SAK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MODUL LANJUTAN 1 :  PROSEDUR ANALITIS</dc:title>
  <dc:creator>Limitless</dc:creator>
  <cp:lastModifiedBy>Limitless</cp:lastModifiedBy>
  <cp:revision>25</cp:revision>
  <dcterms:created xsi:type="dcterms:W3CDTF">2015-05-06T13:18:53Z</dcterms:created>
  <dcterms:modified xsi:type="dcterms:W3CDTF">2015-05-06T17:01:06Z</dcterms:modified>
</cp:coreProperties>
</file>